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9" r:id="rId3"/>
    <p:sldId id="261" r:id="rId4"/>
    <p:sldId id="284" r:id="rId5"/>
    <p:sldId id="278" r:id="rId6"/>
    <p:sldId id="286" r:id="rId7"/>
    <p:sldId id="288" r:id="rId8"/>
    <p:sldId id="289" r:id="rId9"/>
    <p:sldId id="290" r:id="rId10"/>
    <p:sldId id="260" r:id="rId11"/>
    <p:sldId id="276" r:id="rId12"/>
    <p:sldId id="262" r:id="rId13"/>
    <p:sldId id="263" r:id="rId14"/>
    <p:sldId id="279" r:id="rId15"/>
    <p:sldId id="274" r:id="rId16"/>
    <p:sldId id="275" r:id="rId17"/>
    <p:sldId id="265" r:id="rId18"/>
    <p:sldId id="267" r:id="rId19"/>
    <p:sldId id="283" r:id="rId20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4" autoAdjust="0"/>
  </p:normalViewPr>
  <p:slideViewPr>
    <p:cSldViewPr>
      <p:cViewPr varScale="1">
        <p:scale>
          <a:sx n="96" d="100"/>
          <a:sy n="96" d="100"/>
        </p:scale>
        <p:origin x="98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BFB769C-F7E6-4C07-9651-BA6C259D315A}" type="datetimeFigureOut">
              <a:rPr kumimoji="1" lang="ja-JP" altLang="en-US" smtClean="0"/>
              <a:pPr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C4D7CB1-B6C8-452E-9A9A-232F3725A7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728192"/>
          </a:xfrm>
        </p:spPr>
        <p:txBody>
          <a:bodyPr>
            <a:noAutofit/>
          </a:bodyPr>
          <a:lstStyle/>
          <a:p>
            <a:r>
              <a:rPr kumimoji="1"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無料塾を通しての</a:t>
            </a:r>
            <a:br>
              <a:rPr kumimoji="1"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地域貢献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43608" y="3789040"/>
            <a:ext cx="7200800" cy="1473200"/>
          </a:xfrm>
        </p:spPr>
        <p:txBody>
          <a:bodyPr>
            <a:normAutofit/>
          </a:bodyPr>
          <a:lstStyle/>
          <a:p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認定ＮＰＯ法人八王子つばめ塾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理事長　小宮位之</a:t>
            </a:r>
          </a:p>
        </p:txBody>
      </p:sp>
    </p:spTree>
    <p:extLst>
      <p:ext uri="{BB962C8B-B14F-4D97-AF65-F5344CB8AC3E}">
        <p14:creationId xmlns:p14="http://schemas.microsoft.com/office/powerpoint/2010/main" val="1309040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2675467"/>
            <a:ext cx="7992887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家庭が経済的に困っていること</a:t>
            </a:r>
            <a:b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（ただし収入証明書の提出の必要はなし）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9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他の有料塾、家庭教師に習っていないこと</a:t>
            </a:r>
            <a:endParaRPr kumimoji="1"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やる</a:t>
            </a: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気のあること</a:t>
            </a:r>
            <a:endParaRPr kumimoji="1"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つばめ塾入塾の条件</a:t>
            </a:r>
          </a:p>
        </p:txBody>
      </p:sp>
    </p:spTree>
    <p:extLst>
      <p:ext uri="{BB962C8B-B14F-4D97-AF65-F5344CB8AC3E}">
        <p14:creationId xmlns:p14="http://schemas.microsoft.com/office/powerpoint/2010/main" val="3073740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一番大切な資格</a:t>
            </a:r>
            <a:br>
              <a:rPr kumimoji="1"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br>
              <a:rPr kumimoji="1" lang="en-US" altLang="ja-JP" sz="10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「生徒に寄り添ってあげること」</a:t>
            </a:r>
            <a:endParaRPr kumimoji="1"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br>
              <a:rPr kumimoji="1"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教育</a:t>
            </a: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技術はその次である</a:t>
            </a:r>
            <a:endParaRPr kumimoji="1"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講師の資格</a:t>
            </a:r>
          </a:p>
        </p:txBody>
      </p:sp>
    </p:spTree>
    <p:extLst>
      <p:ext uri="{BB962C8B-B14F-4D97-AF65-F5344CB8AC3E}">
        <p14:creationId xmlns:p14="http://schemas.microsoft.com/office/powerpoint/2010/main" val="439832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395536" y="2636912"/>
            <a:ext cx="8280920" cy="38164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大学生３０％、現役社会人６５％、引退した方５％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教員を目指す大学生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、教員免許保有は１０</a:t>
            </a:r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名程度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公務員、現役教員、サラリーマン、専業主婦、</a:t>
            </a:r>
            <a:br>
              <a:rPr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新聞記者、大手商社勤務・・・など人材豊富！！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どんな講師がいるか？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1706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457200" y="2924944"/>
            <a:ext cx="8291263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講師が無報酬、交通費の支給もなし</a:t>
            </a:r>
            <a:endParaRPr kumimoji="1"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教室を借りる賃料が極めて安い</a:t>
            </a:r>
            <a:b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（元横山教室は義母所有、他は公民館や無料提供の</a:t>
            </a:r>
            <a:br>
              <a:rPr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会場などで行っている）</a:t>
            </a:r>
            <a:endParaRPr kumimoji="1" lang="ja-JP" altLang="en-US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どうして無料でできるのか？</a:t>
            </a:r>
          </a:p>
        </p:txBody>
      </p:sp>
    </p:spTree>
    <p:extLst>
      <p:ext uri="{BB962C8B-B14F-4D97-AF65-F5344CB8AC3E}">
        <p14:creationId xmlns:p14="http://schemas.microsoft.com/office/powerpoint/2010/main" val="1106165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写　真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365" y="2154910"/>
            <a:ext cx="2839865" cy="2129899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105" y="4442959"/>
            <a:ext cx="2235125" cy="2232248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514967"/>
            <a:ext cx="2784309" cy="2088232"/>
          </a:xfrm>
          <a:prstGeom prst="rect">
            <a:avLst/>
          </a:prstGeom>
        </p:spPr>
      </p:pic>
      <p:pic>
        <p:nvPicPr>
          <p:cNvPr id="10" name="コンテンツ プレースホルダー 9">
            <a:extLst>
              <a:ext uri="{FF2B5EF4-FFF2-40B4-BE49-F238E27FC236}">
                <a16:creationId xmlns:a16="http://schemas.microsoft.com/office/drawing/2014/main" id="{CD81C3EC-8059-4FF7-B4B6-9F1E7FEA81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35716"/>
            <a:ext cx="2952427" cy="1968285"/>
          </a:xfrm>
        </p:spPr>
      </p:pic>
    </p:spTree>
    <p:extLst>
      <p:ext uri="{BB962C8B-B14F-4D97-AF65-F5344CB8AC3E}">
        <p14:creationId xmlns:p14="http://schemas.microsoft.com/office/powerpoint/2010/main" val="555576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3705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自分の生い立ち</a:t>
            </a:r>
            <a:endParaRPr kumimoji="1"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我が家の年収</a:t>
            </a:r>
            <a:b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高校時代</a:t>
            </a:r>
            <a:b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國學院大学入学後</a:t>
            </a:r>
            <a:b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高校の非常勤講師に</a:t>
            </a:r>
            <a:b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どうしてこんなことを始めたのか？</a:t>
            </a:r>
          </a:p>
        </p:txBody>
      </p:sp>
    </p:spTree>
    <p:extLst>
      <p:ext uri="{BB962C8B-B14F-4D97-AF65-F5344CB8AC3E}">
        <p14:creationId xmlns:p14="http://schemas.microsoft.com/office/powerpoint/2010/main" val="245529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872067" y="2492896"/>
            <a:ext cx="7408333" cy="40267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映像制作の仕事に転職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（ウガンダ少年兵士取材</a:t>
            </a:r>
            <a:br>
              <a:rPr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レバノンのパレスチナ難民キャンプ取材）　　　　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東日本大震災</a:t>
            </a:r>
            <a:b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つばめ塾設立へ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どうしてこんなことを始めたのか？</a:t>
            </a:r>
          </a:p>
        </p:txBody>
      </p:sp>
    </p:spTree>
    <p:extLst>
      <p:ext uri="{BB962C8B-B14F-4D97-AF65-F5344CB8AC3E}">
        <p14:creationId xmlns:p14="http://schemas.microsoft.com/office/powerpoint/2010/main" val="3694080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395536" y="2675467"/>
            <a:ext cx="8280919" cy="3450696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3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「現実に生徒の学力を上げてあげて、</a:t>
            </a:r>
            <a:br>
              <a:rPr kumimoji="1" lang="en-US" altLang="ja-JP" sz="3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世の中を立て直さなければならない」</a:t>
            </a:r>
            <a:endParaRPr kumimoji="1" lang="en-US" altLang="ja-JP" sz="32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「世の中を立て直す」とは？</a:t>
            </a:r>
            <a:b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→「自分さえ良ければよい」、「お金さえあれば良い」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という考えを捨てて、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3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「自分もいつか人の役に立つ人になりたい」</a:t>
            </a:r>
            <a:br>
              <a:rPr lang="en-US" altLang="ja-JP" sz="3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と考える人材を育てること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つばめ塾の理念</a:t>
            </a:r>
          </a:p>
        </p:txBody>
      </p:sp>
    </p:spTree>
    <p:extLst>
      <p:ext uri="{BB962C8B-B14F-4D97-AF65-F5344CB8AC3E}">
        <p14:creationId xmlns:p14="http://schemas.microsoft.com/office/powerpoint/2010/main" val="1516017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457200" y="2564904"/>
            <a:ext cx="8363271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①フードバンク、子ども食堂との連携</a:t>
            </a:r>
            <a:b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お米プロジェクト（お米とパスタ贈呈）を実施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②玄関を出たらお隣の名前しか知らず、</a:t>
            </a:r>
            <a:b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挨拶しかしない家庭は沢山ある</a:t>
            </a:r>
            <a:b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→子どもたちの</a:t>
            </a:r>
            <a:r>
              <a:rPr lang="ja-JP" altLang="en-US" sz="3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居場所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になるように</a:t>
            </a:r>
            <a:b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新たな地域の</a:t>
            </a:r>
            <a:r>
              <a:rPr lang="ja-JP" altLang="en-US" sz="3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つながり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へ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なぜ無料塾が地域に必要なのか？</a:t>
            </a:r>
          </a:p>
        </p:txBody>
      </p:sp>
    </p:spTree>
    <p:extLst>
      <p:ext uri="{BB962C8B-B14F-4D97-AF65-F5344CB8AC3E}">
        <p14:creationId xmlns:p14="http://schemas.microsoft.com/office/powerpoint/2010/main" val="627979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359532" y="2780928"/>
            <a:ext cx="8424935" cy="39604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ja-JP" sz="26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淵野辺つばめ塾</a:t>
            </a:r>
            <a:r>
              <a:rPr lang="ja-JP" altLang="en-US" sz="26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、瑞穂つばめ塾、世田谷つばめ塾</a:t>
            </a:r>
            <a:endParaRPr lang="en-US" altLang="ja-JP" sz="2600" dirty="0">
              <a:solidFill>
                <a:srgbClr val="FF000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marL="0" indent="0">
              <a:buNone/>
            </a:pPr>
            <a:r>
              <a:rPr lang="ja-JP" altLang="en-US" sz="26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平戸つばめ塾、太白つばめ塾</a:t>
            </a:r>
            <a:endParaRPr lang="en-US" altLang="ja-JP" sz="2600" dirty="0">
              <a:solidFill>
                <a:srgbClr val="FF000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marL="0" indent="0">
              <a:buNone/>
            </a:pPr>
            <a:r>
              <a:rPr lang="ja-JP" altLang="ja-JP" sz="2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中野よもぎ塾、阪神つばめ学習会</a:t>
            </a:r>
            <a:r>
              <a:rPr lang="ja-JP" altLang="en-US" sz="2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、</a:t>
            </a:r>
            <a:r>
              <a:rPr lang="ja-JP" altLang="ja-JP" sz="2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高槻つばめ学習会</a:t>
            </a:r>
            <a:endParaRPr lang="en-US" altLang="ja-JP" sz="26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marL="0" indent="0">
              <a:buNone/>
            </a:pPr>
            <a:r>
              <a:rPr lang="ja-JP" altLang="ja-JP" sz="2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宝塚つばめ学習会</a:t>
            </a:r>
            <a:r>
              <a:rPr lang="ja-JP" altLang="en-US" sz="2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、</a:t>
            </a:r>
            <a:r>
              <a:rPr lang="ja-JP" altLang="ja-JP" sz="2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相模原みのり塾</a:t>
            </a:r>
            <a:endParaRPr lang="en-US" altLang="ja-JP" sz="26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marL="0" indent="0">
              <a:buNone/>
            </a:pPr>
            <a:r>
              <a:rPr lang="ja-JP" altLang="en-US" sz="260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あす</a:t>
            </a:r>
            <a:r>
              <a:rPr lang="ja-JP" altLang="en-US" sz="2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のち（神奈川）鶴川つばめ塾、かわさき芽吹塾</a:t>
            </a:r>
            <a:endParaRPr lang="en-US" altLang="ja-JP" sz="26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marL="0" indent="0">
              <a:buNone/>
            </a:pPr>
            <a:r>
              <a:rPr lang="ja-JP" altLang="en-US" sz="26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東京つばめ無料塾（文京・足立・調布・板橋・札幌・</a:t>
            </a:r>
            <a:endParaRPr lang="en-US" altLang="ja-JP" sz="2600" dirty="0">
              <a:solidFill>
                <a:srgbClr val="FF000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marL="0" indent="0">
              <a:buNone/>
            </a:pPr>
            <a:r>
              <a:rPr lang="ja-JP" altLang="en-US" sz="26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帯広・盛岡）→トヨタと連携　寄付募集中！！</a:t>
            </a:r>
            <a:endParaRPr lang="en-US" altLang="ja-JP" sz="2600" dirty="0">
              <a:solidFill>
                <a:srgbClr val="FF000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広がる無料塾！！</a:t>
            </a:r>
          </a:p>
        </p:txBody>
      </p:sp>
    </p:spTree>
    <p:extLst>
      <p:ext uri="{BB962C8B-B14F-4D97-AF65-F5344CB8AC3E}">
        <p14:creationId xmlns:p14="http://schemas.microsoft.com/office/powerpoint/2010/main" val="11416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2564904"/>
            <a:ext cx="8640959" cy="38164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経済的苦しい家庭の中高生の為の</a:t>
            </a:r>
            <a:r>
              <a:rPr kumimoji="1" lang="ja-JP" altLang="en-US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無料学習支援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を実施</a:t>
            </a:r>
            <a:b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２０１２年９月１日　</a:t>
            </a:r>
            <a:r>
              <a:rPr kumimoji="1" lang="ja-JP" altLang="en-US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任意団体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設立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講師１名、生徒１名でスタート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２０１３年１０月２８日　</a:t>
            </a:r>
            <a:r>
              <a:rPr lang="ja-JP" altLang="en-US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ＮＰＯ法人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八王子つばめ塾設立</a:t>
            </a:r>
            <a:b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２０１９年１１月１３日　</a:t>
            </a:r>
            <a:r>
              <a:rPr lang="ja-JP" altLang="en-US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認定ＮＰＯ法人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に認められる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現在　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教室３か所　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講師：３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０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b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生徒：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２１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名（中学生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１７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名、高校生４名）</a:t>
            </a:r>
            <a:b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卒業生：３５０名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八王子つばめ塾とは</a:t>
            </a:r>
          </a:p>
        </p:txBody>
      </p:sp>
    </p:spTree>
    <p:extLst>
      <p:ext uri="{BB962C8B-B14F-4D97-AF65-F5344CB8AC3E}">
        <p14:creationId xmlns:p14="http://schemas.microsoft.com/office/powerpoint/2010/main" val="793048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7" y="2675467"/>
            <a:ext cx="7884864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塾生</a:t>
            </a: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kumimoji="1"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割</a:t>
            </a: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が母子家庭</a:t>
            </a:r>
            <a:endParaRPr kumimoji="1"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残りは共働き家庭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→</a:t>
            </a:r>
            <a:r>
              <a:rPr kumimoji="1"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兄弟が多い（３人以上）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生徒について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465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457201" y="2348880"/>
            <a:ext cx="8435280" cy="41707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子どもの貧困率は？</a:t>
            </a:r>
            <a:b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→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９人に１人（</a:t>
            </a:r>
            <a:r>
              <a:rPr lang="en-US" altLang="ja-JP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13.5%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br>
              <a:rPr lang="en-US" altLang="ja-JP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年収２１０万円以下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で暮らす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都立高校の倍率は？→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</a:t>
            </a:r>
            <a:r>
              <a:rPr lang="en-US" altLang="ja-JP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３倍</a:t>
            </a:r>
            <a:endParaRPr lang="en-US" altLang="ja-JP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学習塾の通塾率は？→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７０％以上</a:t>
            </a:r>
            <a:endParaRPr lang="en-US" altLang="ja-JP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存在する課題</a:t>
            </a:r>
          </a:p>
        </p:txBody>
      </p:sp>
    </p:spTree>
    <p:extLst>
      <p:ext uri="{BB962C8B-B14F-4D97-AF65-F5344CB8AC3E}">
        <p14:creationId xmlns:p14="http://schemas.microsoft.com/office/powerpoint/2010/main" val="1557194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395536" y="2708919"/>
            <a:ext cx="8568951" cy="38107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学習塾に最低かかる月謝は？</a:t>
            </a:r>
            <a:b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→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２～３万円</a:t>
            </a:r>
            <a:endParaRPr lang="en-US" altLang="ja-JP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公立中学においてはフォローはないのか？</a:t>
            </a:r>
            <a:b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→先生がとにかく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忙しい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、、、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存在する課題</a:t>
            </a:r>
          </a:p>
        </p:txBody>
      </p:sp>
    </p:spTree>
    <p:extLst>
      <p:ext uri="{BB962C8B-B14F-4D97-AF65-F5344CB8AC3E}">
        <p14:creationId xmlns:p14="http://schemas.microsoft.com/office/powerpoint/2010/main" val="229925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E0CD3B80-B8DF-4196-9002-B575DF2F9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24944"/>
            <a:ext cx="8435280" cy="3384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①高校に進学するか悩む男の子</a:t>
            </a:r>
            <a:b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→高校進学の決意にエネルギーがかかる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②お母さんが難病にかかり、仕事ができなくなり、</a:t>
            </a:r>
            <a:b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生活が困窮した女の子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2A96DD3-F8BF-440B-83C8-991E51921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子どもの現状</a:t>
            </a:r>
          </a:p>
        </p:txBody>
      </p:sp>
    </p:spTree>
    <p:extLst>
      <p:ext uri="{BB962C8B-B14F-4D97-AF65-F5344CB8AC3E}">
        <p14:creationId xmlns:p14="http://schemas.microsoft.com/office/powerpoint/2010/main" val="3150821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E0CD3B80-B8DF-4196-9002-B575DF2F9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0888"/>
            <a:ext cx="8229599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①お金がないなら高校行くな！！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→高校へは９８．４％が進学しています。</a:t>
            </a:r>
            <a:endParaRPr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1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②お金がないなら大学（短大・専門学校）行くな！！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→東京では、８６％が高校を卒業して進学します。</a:t>
            </a:r>
            <a:endParaRPr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→高卒就職の方がマイノリティー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2A96DD3-F8BF-440B-83C8-991E51921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進学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の現状①</a:t>
            </a:r>
          </a:p>
        </p:txBody>
      </p:sp>
    </p:spTree>
    <p:extLst>
      <p:ext uri="{BB962C8B-B14F-4D97-AF65-F5344CB8AC3E}">
        <p14:creationId xmlns:p14="http://schemas.microsoft.com/office/powerpoint/2010/main" val="3558873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E0CD3B80-B8DF-4196-9002-B575DF2F9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0888"/>
            <a:ext cx="8229599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③大学なんて、家庭教師のバイトとかすれば、</a:t>
            </a:r>
            <a:br>
              <a:rPr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奨学金なんかなくても行けるんだよ！！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→昭和５０年の私大文系授業料＝１８万円</a:t>
            </a:r>
            <a:br>
              <a:rPr lang="en-US" altLang="ja-JP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現在の私大文系授業料＝８４万円</a:t>
            </a:r>
            <a:br>
              <a:rPr lang="en-US" altLang="ja-JP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実に４．６倍に！！</a:t>
            </a:r>
            <a:endParaRPr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→でも、当時は物価（賃金）も安かったし、、、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→当時の物価は現在の半分。</a:t>
            </a:r>
            <a:br>
              <a:rPr lang="en-US" altLang="ja-JP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つまり２倍にしかなっていません。</a:t>
            </a:r>
            <a:endParaRPr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1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2A96DD3-F8BF-440B-83C8-991E51921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進学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の現状②</a:t>
            </a:r>
          </a:p>
        </p:txBody>
      </p:sp>
    </p:spTree>
    <p:extLst>
      <p:ext uri="{BB962C8B-B14F-4D97-AF65-F5344CB8AC3E}">
        <p14:creationId xmlns:p14="http://schemas.microsoft.com/office/powerpoint/2010/main" val="604127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E0CD3B80-B8DF-4196-9002-B575DF2F9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0888"/>
            <a:ext cx="8229599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結論＝大学進学が困難な時代に！！</a:t>
            </a:r>
            <a:br>
              <a:rPr lang="en-US" altLang="ja-JP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（物価スライドと同等なら年間３６万程度の授業料で済むはず、、、）</a:t>
            </a:r>
            <a:endParaRPr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④奨学金があれば、進学できるはず、、、</a:t>
            </a:r>
            <a:br>
              <a:rPr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→現在は、入学金＋前期授業料の納入がリザーブの条件に。奨学金は入学後でないと出ない。</a:t>
            </a:r>
            <a:br>
              <a:rPr lang="en-US" altLang="ja-JP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→最低６５万円を現金で用意しなければならない。</a:t>
            </a:r>
            <a:endParaRPr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1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2A96DD3-F8BF-440B-83C8-991E51921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進学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の現状③</a:t>
            </a:r>
          </a:p>
        </p:txBody>
      </p:sp>
    </p:spTree>
    <p:extLst>
      <p:ext uri="{BB962C8B-B14F-4D97-AF65-F5344CB8AC3E}">
        <p14:creationId xmlns:p14="http://schemas.microsoft.com/office/powerpoint/2010/main" val="36394439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1044</TotalTime>
  <Words>942</Words>
  <Application>Microsoft Office PowerPoint</Application>
  <PresentationFormat>画面に合わせる (4:3)</PresentationFormat>
  <Paragraphs>89</Paragraphs>
  <Slides>19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4" baseType="lpstr">
      <vt:lpstr>HGP創英角ｺﾞｼｯｸUB</vt:lpstr>
      <vt:lpstr>HG創英角ｺﾞｼｯｸUB</vt:lpstr>
      <vt:lpstr>Candara</vt:lpstr>
      <vt:lpstr>Symbol</vt:lpstr>
      <vt:lpstr>ウェーブ</vt:lpstr>
      <vt:lpstr>無料塾を通しての 地域貢献</vt:lpstr>
      <vt:lpstr>八王子つばめ塾とは</vt:lpstr>
      <vt:lpstr>生徒について</vt:lpstr>
      <vt:lpstr>存在する課題</vt:lpstr>
      <vt:lpstr>存在する課題</vt:lpstr>
      <vt:lpstr>子どもの現状</vt:lpstr>
      <vt:lpstr>進学の現状①</vt:lpstr>
      <vt:lpstr>進学の現状②</vt:lpstr>
      <vt:lpstr>進学の現状③</vt:lpstr>
      <vt:lpstr>つばめ塾入塾の条件</vt:lpstr>
      <vt:lpstr>講師の資格</vt:lpstr>
      <vt:lpstr>どんな講師がいるか？</vt:lpstr>
      <vt:lpstr>どうして無料でできるのか？</vt:lpstr>
      <vt:lpstr>写　真</vt:lpstr>
      <vt:lpstr>どうしてこんなことを始めたのか？</vt:lpstr>
      <vt:lpstr>どうしてこんなことを始めたのか？</vt:lpstr>
      <vt:lpstr>つばめ塾の理念</vt:lpstr>
      <vt:lpstr>なぜ無料塾が地域に必要なのか？</vt:lpstr>
      <vt:lpstr>広がる無料塾！！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八王子つばめ塾について</dc:title>
  <dc:creator>FJ-USER</dc:creator>
  <cp:lastModifiedBy>位之 小宮</cp:lastModifiedBy>
  <cp:revision>60</cp:revision>
  <cp:lastPrinted>2022-02-07T08:30:53Z</cp:lastPrinted>
  <dcterms:created xsi:type="dcterms:W3CDTF">2015-06-14T13:33:09Z</dcterms:created>
  <dcterms:modified xsi:type="dcterms:W3CDTF">2025-06-23T12:44:08Z</dcterms:modified>
</cp:coreProperties>
</file>