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321" r:id="rId3"/>
    <p:sldId id="322" r:id="rId4"/>
    <p:sldId id="307" r:id="rId5"/>
    <p:sldId id="324" r:id="rId6"/>
    <p:sldId id="311" r:id="rId7"/>
    <p:sldId id="313" r:id="rId8"/>
    <p:sldId id="325" r:id="rId9"/>
  </p:sldIdLst>
  <p:sldSz cx="12192000" cy="6858000"/>
  <p:notesSz cx="6858000"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9" autoAdjust="0"/>
    <p:restoredTop sz="93834" autoAdjust="0"/>
  </p:normalViewPr>
  <p:slideViewPr>
    <p:cSldViewPr snapToGrid="0">
      <p:cViewPr varScale="1">
        <p:scale>
          <a:sx n="72" d="100"/>
          <a:sy n="72" d="100"/>
        </p:scale>
        <p:origin x="41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542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5427"/>
          </a:xfrm>
          <a:prstGeom prst="rect">
            <a:avLst/>
          </a:prstGeom>
        </p:spPr>
        <p:txBody>
          <a:bodyPr vert="horz" lIns="91440" tIns="45720" rIns="91440" bIns="45720" rtlCol="0"/>
          <a:lstStyle>
            <a:lvl1pPr algn="r">
              <a:defRPr sz="1200"/>
            </a:lvl1pPr>
          </a:lstStyle>
          <a:p>
            <a:fld id="{A7C5319F-7293-4D99-A5EE-EF8F01BC2B97}" type="datetimeFigureOut">
              <a:rPr kumimoji="1" lang="ja-JP" altLang="en-US" smtClean="0"/>
              <a:t>2023/4/15</a:t>
            </a:fld>
            <a:endParaRPr kumimoji="1" lang="ja-JP" altLang="en-US"/>
          </a:p>
        </p:txBody>
      </p:sp>
      <p:sp>
        <p:nvSpPr>
          <p:cNvPr id="4" name="スライド イメージ プレースホルダー 3"/>
          <p:cNvSpPr>
            <a:spLocks noGrp="1" noRot="1" noChangeAspect="1"/>
          </p:cNvSpPr>
          <p:nvPr>
            <p:ph type="sldImg" idx="2"/>
          </p:nvPr>
        </p:nvSpPr>
        <p:spPr>
          <a:xfrm>
            <a:off x="466725" y="1233488"/>
            <a:ext cx="5924550" cy="333375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51983"/>
            <a:ext cx="5486400" cy="3887986"/>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8824"/>
            <a:ext cx="2971800" cy="495426"/>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378824"/>
            <a:ext cx="2971800" cy="495426"/>
          </a:xfrm>
          <a:prstGeom prst="rect">
            <a:avLst/>
          </a:prstGeom>
        </p:spPr>
        <p:txBody>
          <a:bodyPr vert="horz" lIns="91440" tIns="45720" rIns="91440" bIns="45720" rtlCol="0" anchor="b"/>
          <a:lstStyle>
            <a:lvl1pPr algn="r">
              <a:defRPr sz="1200"/>
            </a:lvl1pPr>
          </a:lstStyle>
          <a:p>
            <a:fld id="{AC07E484-D13C-4619-9523-DEF95F9C91E2}" type="slidenum">
              <a:rPr kumimoji="1" lang="ja-JP" altLang="en-US" smtClean="0"/>
              <a:t>‹#›</a:t>
            </a:fld>
            <a:endParaRPr kumimoji="1" lang="ja-JP" altLang="en-US"/>
          </a:p>
        </p:txBody>
      </p:sp>
    </p:spTree>
    <p:extLst>
      <p:ext uri="{BB962C8B-B14F-4D97-AF65-F5344CB8AC3E}">
        <p14:creationId xmlns:p14="http://schemas.microsoft.com/office/powerpoint/2010/main" val="12586336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C07E484-D13C-4619-9523-DEF95F9C91E2}" type="slidenum">
              <a:rPr kumimoji="1" lang="ja-JP" altLang="en-US" smtClean="0"/>
              <a:t>8</a:t>
            </a:fld>
            <a:endParaRPr kumimoji="1" lang="ja-JP" altLang="en-US"/>
          </a:p>
        </p:txBody>
      </p:sp>
    </p:spTree>
    <p:extLst>
      <p:ext uri="{BB962C8B-B14F-4D97-AF65-F5344CB8AC3E}">
        <p14:creationId xmlns:p14="http://schemas.microsoft.com/office/powerpoint/2010/main" val="34343648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A54C80-263E-416B-A8E0-580EDEADCBDC}" type="datetimeFigureOut">
              <a:rPr lang="en-US" dirty="0"/>
              <a:t>4/15/2023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4/15/2023</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4/15/2023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tokyo-np.co.jp/article/20535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38226" y="972457"/>
            <a:ext cx="9296400" cy="1407161"/>
          </a:xfrm>
        </p:spPr>
        <p:txBody>
          <a:bodyPr/>
          <a:lstStyle/>
          <a:p>
            <a:r>
              <a:rPr kumimoji="1" lang="ja-JP" altLang="en-US" sz="4000" dirty="0">
                <a:solidFill>
                  <a:schemeClr val="tx1"/>
                </a:solidFill>
              </a:rPr>
              <a:t>子どもシェルター「こだま」を</a:t>
            </a:r>
            <a:br>
              <a:rPr kumimoji="1" lang="en-US" altLang="ja-JP" sz="4000" dirty="0">
                <a:solidFill>
                  <a:schemeClr val="tx1"/>
                </a:solidFill>
              </a:rPr>
            </a:br>
            <a:r>
              <a:rPr kumimoji="1" lang="ja-JP" altLang="en-US" sz="4000" dirty="0">
                <a:solidFill>
                  <a:schemeClr val="tx1"/>
                </a:solidFill>
              </a:rPr>
              <a:t>応援してください！</a:t>
            </a:r>
          </a:p>
        </p:txBody>
      </p:sp>
      <p:sp>
        <p:nvSpPr>
          <p:cNvPr id="3" name="サブタイトル 2"/>
          <p:cNvSpPr>
            <a:spLocks noGrp="1"/>
          </p:cNvSpPr>
          <p:nvPr>
            <p:ph type="subTitle" idx="1"/>
          </p:nvPr>
        </p:nvSpPr>
        <p:spPr>
          <a:xfrm>
            <a:off x="1507067" y="2481944"/>
            <a:ext cx="8020110" cy="1147301"/>
          </a:xfrm>
        </p:spPr>
        <p:txBody>
          <a:bodyPr>
            <a:normAutofit lnSpcReduction="10000"/>
          </a:bodyPr>
          <a:lstStyle/>
          <a:p>
            <a:r>
              <a:rPr lang="ja-JP" altLang="en-US">
                <a:solidFill>
                  <a:schemeClr val="tx1"/>
                </a:solidFill>
              </a:rPr>
              <a:t>　　　</a:t>
            </a:r>
            <a:endParaRPr kumimoji="1" lang="en-US" altLang="ja-JP" dirty="0">
              <a:solidFill>
                <a:schemeClr val="tx1"/>
              </a:solidFill>
            </a:endParaRPr>
          </a:p>
          <a:p>
            <a:r>
              <a:rPr lang="en-US" altLang="ja-JP" dirty="0">
                <a:solidFill>
                  <a:schemeClr val="tx1"/>
                </a:solidFill>
              </a:rPr>
              <a:t>NPO</a:t>
            </a:r>
            <a:r>
              <a:rPr lang="ja-JP" altLang="en-US" dirty="0">
                <a:solidFill>
                  <a:schemeClr val="tx1"/>
                </a:solidFill>
              </a:rPr>
              <a:t>法人子ども・若者センターこだま理事長・弁護士</a:t>
            </a:r>
            <a:endParaRPr kumimoji="1" lang="en-US" altLang="ja-JP" dirty="0">
              <a:solidFill>
                <a:schemeClr val="tx1"/>
              </a:solidFill>
            </a:endParaRPr>
          </a:p>
          <a:p>
            <a:r>
              <a:rPr kumimoji="1" lang="ja-JP" altLang="en-US" dirty="0">
                <a:solidFill>
                  <a:schemeClr val="tx1"/>
                </a:solidFill>
              </a:rPr>
              <a:t>木村　真実</a:t>
            </a:r>
          </a:p>
        </p:txBody>
      </p:sp>
      <p:pic>
        <p:nvPicPr>
          <p:cNvPr id="4" name="図 3">
            <a:extLst>
              <a:ext uri="{FF2B5EF4-FFF2-40B4-BE49-F238E27FC236}">
                <a16:creationId xmlns:a16="http://schemas.microsoft.com/office/drawing/2014/main" id="{7EEF857B-0562-0B60-F64B-E1E27808499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52343" y="3629245"/>
            <a:ext cx="2786743" cy="2993571"/>
          </a:xfrm>
          <a:prstGeom prst="rect">
            <a:avLst/>
          </a:prstGeom>
        </p:spPr>
      </p:pic>
    </p:spTree>
    <p:extLst>
      <p:ext uri="{BB962C8B-B14F-4D97-AF65-F5344CB8AC3E}">
        <p14:creationId xmlns:p14="http://schemas.microsoft.com/office/powerpoint/2010/main" val="1608856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F73285-3242-4985-B507-30AF5AD56339}"/>
              </a:ext>
            </a:extLst>
          </p:cNvPr>
          <p:cNvSpPr>
            <a:spLocks noGrp="1"/>
          </p:cNvSpPr>
          <p:nvPr>
            <p:ph type="title"/>
          </p:nvPr>
        </p:nvSpPr>
        <p:spPr/>
        <p:txBody>
          <a:bodyPr>
            <a:normAutofit/>
          </a:bodyPr>
          <a:lstStyle/>
          <a:p>
            <a:r>
              <a:rPr kumimoji="1" lang="ja-JP" altLang="en-US" sz="3200" dirty="0">
                <a:solidFill>
                  <a:schemeClr val="tx1"/>
                </a:solidFill>
              </a:rPr>
              <a:t>１　増え続ける児童虐待受理</a:t>
            </a:r>
          </a:p>
        </p:txBody>
      </p:sp>
      <p:pic>
        <p:nvPicPr>
          <p:cNvPr id="1026" name="Picture 2" descr="児童虐待 厚生労働省 最新版 に対する画像結果">
            <a:extLst>
              <a:ext uri="{FF2B5EF4-FFF2-40B4-BE49-F238E27FC236}">
                <a16:creationId xmlns:a16="http://schemas.microsoft.com/office/drawing/2014/main" id="{98D0D3CF-3652-B6C1-5048-415881B101A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70857" y="1190171"/>
            <a:ext cx="5500914" cy="383052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市区町村での児童虐待相談対応件数の推移">
            <a:extLst>
              <a:ext uri="{FF2B5EF4-FFF2-40B4-BE49-F238E27FC236}">
                <a16:creationId xmlns:a16="http://schemas.microsoft.com/office/drawing/2014/main" id="{8C8A4C5F-1D6D-4058-4BAB-1EBE71D5444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0413" y="1396056"/>
            <a:ext cx="5254238" cy="3612809"/>
          </a:xfrm>
          <a:prstGeom prst="rect">
            <a:avLst/>
          </a:prstGeom>
          <a:noFill/>
          <a:extLst>
            <a:ext uri="{909E8E84-426E-40DD-AFC4-6F175D3DCCD1}">
              <a14:hiddenFill xmlns:a14="http://schemas.microsoft.com/office/drawing/2010/main">
                <a:solidFill>
                  <a:srgbClr val="FFFFFF"/>
                </a:solidFill>
              </a14:hiddenFill>
            </a:ext>
          </a:extLst>
        </p:spPr>
      </p:pic>
      <p:sp>
        <p:nvSpPr>
          <p:cNvPr id="5" name="テキスト ボックス 4">
            <a:extLst>
              <a:ext uri="{FF2B5EF4-FFF2-40B4-BE49-F238E27FC236}">
                <a16:creationId xmlns:a16="http://schemas.microsoft.com/office/drawing/2014/main" id="{DD36179C-EC62-E191-42C2-E5404538BFC3}"/>
              </a:ext>
            </a:extLst>
          </p:cNvPr>
          <p:cNvSpPr txBox="1"/>
          <p:nvPr/>
        </p:nvSpPr>
        <p:spPr>
          <a:xfrm rot="10800000" flipV="1">
            <a:off x="870854" y="4735703"/>
            <a:ext cx="10580916" cy="2123658"/>
          </a:xfrm>
          <a:prstGeom prst="rect">
            <a:avLst/>
          </a:prstGeom>
          <a:noFill/>
        </p:spPr>
        <p:txBody>
          <a:bodyPr wrap="square" rtlCol="0">
            <a:spAutoFit/>
          </a:bodyPr>
          <a:lstStyle/>
          <a:p>
            <a:r>
              <a:rPr kumimoji="1" lang="ja-JP" altLang="en-US" sz="1600" dirty="0"/>
              <a:t>出典３</a:t>
            </a:r>
            <a:r>
              <a:rPr kumimoji="1" lang="en-US" altLang="ja-JP" sz="1600" dirty="0"/>
              <a:t>keys https://3keys.jp/issue/a02/ </a:t>
            </a:r>
          </a:p>
          <a:p>
            <a:r>
              <a:rPr kumimoji="1" lang="ja-JP" altLang="en-US" sz="1600" dirty="0"/>
              <a:t>東京都児相は</a:t>
            </a:r>
            <a:r>
              <a:rPr kumimoji="1" lang="en-US" altLang="ja-JP" sz="1600" dirty="0"/>
              <a:t>2020</a:t>
            </a:r>
            <a:r>
              <a:rPr kumimoji="1" lang="ja-JP" altLang="en-US" sz="1600" dirty="0"/>
              <a:t>年度</a:t>
            </a:r>
            <a:r>
              <a:rPr kumimoji="1" lang="en-US" altLang="ja-JP" sz="1600" dirty="0"/>
              <a:t>25,736</a:t>
            </a:r>
            <a:r>
              <a:rPr kumimoji="1" lang="ja-JP" altLang="en-US" sz="1600" dirty="0"/>
              <a:t>件</a:t>
            </a:r>
            <a:endParaRPr kumimoji="1" lang="en-US" altLang="ja-JP" sz="1600" dirty="0"/>
          </a:p>
          <a:p>
            <a:r>
              <a:rPr kumimoji="1" lang="ja-JP" altLang="en-US" sz="1600" dirty="0">
                <a:latin typeface="+mn-ea"/>
              </a:rPr>
              <a:t>虐待の影響　生涯にわたって心に傷を負うことも　直接の暴力なくても脳に影響することも</a:t>
            </a:r>
            <a:endParaRPr kumimoji="1" lang="en-US" altLang="ja-JP" sz="1600" dirty="0">
              <a:latin typeface="+mn-ea"/>
            </a:endParaRPr>
          </a:p>
          <a:p>
            <a:r>
              <a:rPr kumimoji="1" lang="ja-JP" altLang="en-US" sz="1600" dirty="0">
                <a:latin typeface="+mn-ea"/>
              </a:rPr>
              <a:t>身体面＝</a:t>
            </a:r>
            <a:r>
              <a:rPr lang="ja-JP" altLang="en-US" sz="1600" b="0" i="0" dirty="0">
                <a:effectLst/>
                <a:latin typeface="+mn-ea"/>
              </a:rPr>
              <a:t>低身長、栄養発育障害（愛情のない環境で育った場合、成長ホルモンの分泌が障害される）</a:t>
            </a:r>
            <a:endParaRPr lang="en-US" altLang="ja-JP" sz="1600" b="0" i="0" dirty="0">
              <a:effectLst/>
              <a:latin typeface="+mn-ea"/>
            </a:endParaRPr>
          </a:p>
          <a:p>
            <a:r>
              <a:rPr lang="ja-JP" altLang="en-US" sz="1600" b="0" i="0" dirty="0">
                <a:effectLst/>
                <a:latin typeface="+mn-ea"/>
              </a:rPr>
              <a:t> 行動面＝</a:t>
            </a:r>
            <a:r>
              <a:rPr lang="ja-JP" altLang="en-US" sz="1600" b="0" i="0" dirty="0">
                <a:solidFill>
                  <a:srgbClr val="000000"/>
                </a:solidFill>
                <a:effectLst/>
                <a:latin typeface="+mn-ea"/>
              </a:rPr>
              <a:t>年少児では、過食・盗み食い・異食などの食行動の異常</a:t>
            </a:r>
            <a:endParaRPr lang="en-US" altLang="ja-JP" sz="1600" b="0" i="0" dirty="0">
              <a:solidFill>
                <a:srgbClr val="000000"/>
              </a:solidFill>
              <a:effectLst/>
              <a:latin typeface="+mn-ea"/>
            </a:endParaRPr>
          </a:p>
          <a:p>
            <a:r>
              <a:rPr lang="ja-JP" altLang="en-US" sz="1600" dirty="0">
                <a:solidFill>
                  <a:srgbClr val="000000"/>
                </a:solidFill>
                <a:latin typeface="+mn-ea"/>
              </a:rPr>
              <a:t>　　　　</a:t>
            </a:r>
            <a:r>
              <a:rPr lang="ja-JP" altLang="en-US" sz="1600" b="0" i="0" dirty="0">
                <a:solidFill>
                  <a:srgbClr val="000000"/>
                </a:solidFill>
                <a:effectLst/>
                <a:latin typeface="+mn-ea"/>
              </a:rPr>
              <a:t>身体的虐待が続いている場合には、痛みに対して反応しない　多動、乱暴、落ち着きがない　　</a:t>
            </a:r>
            <a:endParaRPr lang="en-US" altLang="ja-JP" sz="1600" b="0" i="0" dirty="0">
              <a:solidFill>
                <a:srgbClr val="000000"/>
              </a:solidFill>
              <a:effectLst/>
              <a:latin typeface="+mn-ea"/>
            </a:endParaRPr>
          </a:p>
          <a:p>
            <a:r>
              <a:rPr lang="ja-JP" altLang="en-US" sz="1600" dirty="0">
                <a:solidFill>
                  <a:srgbClr val="000000"/>
                </a:solidFill>
                <a:latin typeface="+mn-ea"/>
              </a:rPr>
              <a:t>　　　　</a:t>
            </a:r>
            <a:r>
              <a:rPr lang="ja-JP" altLang="en-US" sz="1600" b="0" i="0" dirty="0">
                <a:solidFill>
                  <a:srgbClr val="000000"/>
                </a:solidFill>
                <a:effectLst/>
                <a:latin typeface="+mn-ea"/>
              </a:rPr>
              <a:t>年長児では、集団内での問題行動や反抗的、攻撃的な行動</a:t>
            </a:r>
            <a:endParaRPr lang="en-US" altLang="ja-JP" sz="1600" b="0" i="0" dirty="0">
              <a:solidFill>
                <a:srgbClr val="000000"/>
              </a:solidFill>
              <a:effectLst/>
              <a:latin typeface="+mn-ea"/>
            </a:endParaRPr>
          </a:p>
          <a:p>
            <a:r>
              <a:rPr lang="ja-JP" altLang="en-US" sz="1600" b="0" i="0" dirty="0">
                <a:solidFill>
                  <a:srgbClr val="000000"/>
                </a:solidFill>
                <a:effectLst/>
                <a:latin typeface="+mn-ea"/>
              </a:rPr>
              <a:t>　　　　性的虐待を受けている場合、性的逸脱行為、性非行など</a:t>
            </a:r>
            <a:endParaRPr kumimoji="1" lang="ja-JP" altLang="en-US" dirty="0"/>
          </a:p>
        </p:txBody>
      </p:sp>
      <p:pic>
        <p:nvPicPr>
          <p:cNvPr id="6" name="図 5">
            <a:extLst>
              <a:ext uri="{FF2B5EF4-FFF2-40B4-BE49-F238E27FC236}">
                <a16:creationId xmlns:a16="http://schemas.microsoft.com/office/drawing/2014/main" id="{6A5D70B2-0063-CB6D-C072-18A5974630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69500" y="5795321"/>
            <a:ext cx="2338614" cy="1169307"/>
          </a:xfrm>
          <a:prstGeom prst="rect">
            <a:avLst/>
          </a:prstGeom>
        </p:spPr>
      </p:pic>
    </p:spTree>
    <p:extLst>
      <p:ext uri="{BB962C8B-B14F-4D97-AF65-F5344CB8AC3E}">
        <p14:creationId xmlns:p14="http://schemas.microsoft.com/office/powerpoint/2010/main" val="13136356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149055-7030-8B9D-9210-F374C52DFD82}"/>
              </a:ext>
            </a:extLst>
          </p:cNvPr>
          <p:cNvSpPr>
            <a:spLocks noGrp="1"/>
          </p:cNvSpPr>
          <p:nvPr>
            <p:ph type="title"/>
          </p:nvPr>
        </p:nvSpPr>
        <p:spPr/>
        <p:txBody>
          <a:bodyPr>
            <a:normAutofit/>
          </a:bodyPr>
          <a:lstStyle/>
          <a:p>
            <a:r>
              <a:rPr kumimoji="1" lang="ja-JP" altLang="en-US" sz="3200" dirty="0">
                <a:solidFill>
                  <a:schemeClr val="tx1"/>
                </a:solidFill>
                <a:latin typeface="+mn-ea"/>
                <a:ea typeface="+mn-ea"/>
              </a:rPr>
              <a:t>２　居場所のない子ども・若者たち</a:t>
            </a:r>
          </a:p>
        </p:txBody>
      </p:sp>
      <p:sp>
        <p:nvSpPr>
          <p:cNvPr id="3" name="コンテンツ プレースホルダー 2">
            <a:extLst>
              <a:ext uri="{FF2B5EF4-FFF2-40B4-BE49-F238E27FC236}">
                <a16:creationId xmlns:a16="http://schemas.microsoft.com/office/drawing/2014/main" id="{A1862850-C6EE-CC18-FEDF-360CD574ED63}"/>
              </a:ext>
            </a:extLst>
          </p:cNvPr>
          <p:cNvSpPr>
            <a:spLocks noGrp="1"/>
          </p:cNvSpPr>
          <p:nvPr>
            <p:ph idx="1"/>
          </p:nvPr>
        </p:nvSpPr>
        <p:spPr>
          <a:xfrm>
            <a:off x="677334" y="1364343"/>
            <a:ext cx="8785980" cy="5493657"/>
          </a:xfrm>
        </p:spPr>
        <p:txBody>
          <a:bodyPr>
            <a:normAutofit lnSpcReduction="10000"/>
          </a:bodyPr>
          <a:lstStyle/>
          <a:p>
            <a:pPr marL="0" indent="0">
              <a:buNone/>
            </a:pPr>
            <a:r>
              <a:rPr kumimoji="1" lang="en-US" altLang="ja-JP" sz="2400" dirty="0">
                <a:latin typeface="+mn-ea"/>
              </a:rPr>
              <a:t>1</a:t>
            </a:r>
            <a:r>
              <a:rPr kumimoji="1" lang="ja-JP" altLang="en-US" sz="2400" dirty="0">
                <a:latin typeface="+mn-ea"/>
              </a:rPr>
              <a:t>　虐待を受けても居場所がなければ</a:t>
            </a:r>
            <a:r>
              <a:rPr kumimoji="1" lang="en-US" altLang="ja-JP" sz="2400" dirty="0">
                <a:latin typeface="+mn-ea"/>
              </a:rPr>
              <a:t>…</a:t>
            </a:r>
          </a:p>
          <a:p>
            <a:pPr marL="0" indent="0">
              <a:buNone/>
            </a:pPr>
            <a:r>
              <a:rPr lang="ja-JP" altLang="en-US" sz="2400" dirty="0">
                <a:latin typeface="+mn-ea"/>
              </a:rPr>
              <a:t>　→虐待親のもとに　お金がある成人男性宅に　性産業の寮に</a:t>
            </a:r>
            <a:endParaRPr lang="en-US" altLang="ja-JP" sz="2400" dirty="0">
              <a:latin typeface="+mn-ea"/>
            </a:endParaRPr>
          </a:p>
          <a:p>
            <a:pPr marL="0" indent="0">
              <a:buNone/>
            </a:pPr>
            <a:r>
              <a:rPr kumimoji="1" lang="en-US" altLang="ja-JP" sz="2400" dirty="0">
                <a:latin typeface="+mn-ea"/>
              </a:rPr>
              <a:t>2</a:t>
            </a:r>
            <a:r>
              <a:rPr kumimoji="1" lang="ja-JP" altLang="en-US" sz="2400" dirty="0">
                <a:latin typeface="+mn-ea"/>
              </a:rPr>
              <a:t>　生きづらさを抱える子どもたち</a:t>
            </a:r>
            <a:endParaRPr kumimoji="1" lang="en-US" altLang="ja-JP" sz="2400" dirty="0">
              <a:latin typeface="+mn-ea"/>
            </a:endParaRPr>
          </a:p>
          <a:p>
            <a:pPr marL="0" indent="0">
              <a:buNone/>
            </a:pPr>
            <a:r>
              <a:rPr lang="ja-JP" altLang="en-US" sz="2400" dirty="0">
                <a:latin typeface="+mn-ea"/>
              </a:rPr>
              <a:t>　　リスカや自閉、発達障害など、家族ともうまくいかない　</a:t>
            </a:r>
            <a:endParaRPr kumimoji="1" lang="en-US" altLang="ja-JP" sz="2400" dirty="0">
              <a:latin typeface="+mn-ea"/>
            </a:endParaRPr>
          </a:p>
          <a:p>
            <a:pPr marL="0" indent="0">
              <a:buNone/>
            </a:pPr>
            <a:r>
              <a:rPr kumimoji="1" lang="ja-JP" altLang="en-US" sz="2400" dirty="0">
                <a:latin typeface="+mn-ea"/>
              </a:rPr>
              <a:t>　　今日泊まるところがない　トーヨコへ</a:t>
            </a:r>
            <a:endParaRPr kumimoji="1" lang="en-US" altLang="ja-JP" sz="2400" dirty="0">
              <a:latin typeface="+mn-ea"/>
            </a:endParaRPr>
          </a:p>
          <a:p>
            <a:pPr marL="0" indent="0">
              <a:buNone/>
            </a:pPr>
            <a:r>
              <a:rPr kumimoji="1" lang="en-US" altLang="ja-JP" sz="2400" dirty="0">
                <a:latin typeface="+mn-ea"/>
              </a:rPr>
              <a:t>3</a:t>
            </a:r>
            <a:r>
              <a:rPr kumimoji="1" lang="ja-JP" altLang="en-US" sz="2400" dirty="0">
                <a:latin typeface="+mn-ea"/>
              </a:rPr>
              <a:t>　</a:t>
            </a:r>
            <a:r>
              <a:rPr kumimoji="1" lang="en-US" altLang="ja-JP" sz="2400" dirty="0">
                <a:latin typeface="+mn-ea"/>
              </a:rPr>
              <a:t>18</a:t>
            </a:r>
            <a:r>
              <a:rPr kumimoji="1" lang="ja-JP" altLang="en-US" sz="2400" dirty="0">
                <a:latin typeface="+mn-ea"/>
              </a:rPr>
              <a:t>歳を超えても</a:t>
            </a:r>
            <a:endParaRPr kumimoji="1" lang="en-US" altLang="ja-JP" sz="2400" dirty="0">
              <a:latin typeface="+mn-ea"/>
            </a:endParaRPr>
          </a:p>
          <a:p>
            <a:pPr marL="0" indent="0">
              <a:buNone/>
            </a:pPr>
            <a:r>
              <a:rPr lang="ja-JP" altLang="en-US" sz="2400" dirty="0">
                <a:latin typeface="+mn-ea"/>
              </a:rPr>
              <a:t>　　「大人」として児童福祉法では保護されなくなるけれど、</a:t>
            </a:r>
            <a:endParaRPr lang="en-US" altLang="ja-JP" sz="2400" dirty="0">
              <a:latin typeface="+mn-ea"/>
            </a:endParaRPr>
          </a:p>
          <a:p>
            <a:pPr marL="0" indent="0">
              <a:buNone/>
            </a:pPr>
            <a:r>
              <a:rPr lang="ja-JP" altLang="en-US" sz="2400" dirty="0">
                <a:latin typeface="+mn-ea"/>
              </a:rPr>
              <a:t>　「大人」として暮らしていけない</a:t>
            </a:r>
            <a:endParaRPr lang="en-US" altLang="ja-JP" sz="2400" dirty="0">
              <a:latin typeface="+mn-ea"/>
            </a:endParaRPr>
          </a:p>
          <a:p>
            <a:pPr marL="0" indent="0">
              <a:buNone/>
            </a:pPr>
            <a:r>
              <a:rPr lang="en-US" altLang="ja-JP" sz="2400" dirty="0">
                <a:latin typeface="+mn-ea"/>
              </a:rPr>
              <a:t>4</a:t>
            </a:r>
            <a:r>
              <a:rPr lang="ja-JP" altLang="en-US" sz="2400" dirty="0">
                <a:latin typeface="+mn-ea"/>
              </a:rPr>
              <a:t>　少年院の子どもたち</a:t>
            </a:r>
            <a:endParaRPr lang="en-US" altLang="ja-JP" sz="2400" dirty="0">
              <a:latin typeface="+mn-ea"/>
            </a:endParaRPr>
          </a:p>
          <a:p>
            <a:pPr marL="0" indent="0">
              <a:buNone/>
            </a:pPr>
            <a:r>
              <a:rPr kumimoji="1" lang="ja-JP" altLang="en-US" sz="2400" dirty="0">
                <a:latin typeface="+mn-ea"/>
              </a:rPr>
              <a:t>　　被虐待、発達の課題などの子どもたちの多さ</a:t>
            </a:r>
            <a:endParaRPr kumimoji="1" lang="en-US" altLang="ja-JP" sz="2400" dirty="0">
              <a:latin typeface="+mn-ea"/>
            </a:endParaRPr>
          </a:p>
          <a:p>
            <a:pPr marL="0" indent="0">
              <a:buNone/>
            </a:pPr>
            <a:r>
              <a:rPr lang="ja-JP" altLang="en-US" sz="2400" dirty="0">
                <a:latin typeface="+mn-ea"/>
              </a:rPr>
              <a:t>　　家族とうまくいかずそれゆえ少年院、それゆえ帰れない</a:t>
            </a:r>
            <a:endParaRPr lang="en-US" altLang="ja-JP" sz="2400" dirty="0">
              <a:latin typeface="+mn-ea"/>
            </a:endParaRPr>
          </a:p>
          <a:p>
            <a:pPr marL="0" indent="0">
              <a:buNone/>
            </a:pPr>
            <a:r>
              <a:rPr lang="ja-JP" altLang="en-US" sz="2400" kern="100" dirty="0">
                <a:latin typeface="+mn-ea"/>
                <a:cs typeface="Times New Roman" panose="02020603050405020304" pitchFamily="18" charset="0"/>
              </a:rPr>
              <a:t>➡地域でともに生きる大人として私たちもできることをしたい</a:t>
            </a:r>
            <a:endParaRPr lang="en-US" altLang="ja-JP" sz="2400" kern="100" dirty="0">
              <a:effectLst/>
              <a:latin typeface="+mn-ea"/>
              <a:cs typeface="Times New Roman" panose="02020603050405020304" pitchFamily="18" charset="0"/>
            </a:endParaRPr>
          </a:p>
          <a:p>
            <a:pPr marL="0" indent="0">
              <a:buNone/>
            </a:pPr>
            <a:endParaRPr kumimoji="1" lang="en-US" altLang="ja-JP" sz="2400" dirty="0">
              <a:latin typeface="+mn-ea"/>
            </a:endParaRPr>
          </a:p>
        </p:txBody>
      </p:sp>
      <p:pic>
        <p:nvPicPr>
          <p:cNvPr id="4" name="図 3">
            <a:extLst>
              <a:ext uri="{FF2B5EF4-FFF2-40B4-BE49-F238E27FC236}">
                <a16:creationId xmlns:a16="http://schemas.microsoft.com/office/drawing/2014/main" id="{B169561D-6130-FF39-4D80-0EED5A0F57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03366" y="5760752"/>
            <a:ext cx="2072520" cy="1036260"/>
          </a:xfrm>
          <a:prstGeom prst="rect">
            <a:avLst/>
          </a:prstGeom>
        </p:spPr>
      </p:pic>
    </p:spTree>
    <p:extLst>
      <p:ext uri="{BB962C8B-B14F-4D97-AF65-F5344CB8AC3E}">
        <p14:creationId xmlns:p14="http://schemas.microsoft.com/office/powerpoint/2010/main" val="763009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318620" cy="905691"/>
          </a:xfrm>
        </p:spPr>
        <p:txBody>
          <a:bodyPr>
            <a:normAutofit fontScale="90000"/>
          </a:bodyPr>
          <a:lstStyle/>
          <a:p>
            <a:r>
              <a:rPr kumimoji="1" lang="ja-JP" altLang="en-US" dirty="0">
                <a:solidFill>
                  <a:schemeClr val="tx1"/>
                </a:solidFill>
                <a:latin typeface="+mj-ea"/>
              </a:rPr>
              <a:t>３　一時保護所の</a:t>
            </a:r>
            <a:r>
              <a:rPr lang="ja-JP" altLang="en-US" dirty="0">
                <a:solidFill>
                  <a:schemeClr val="tx1"/>
                </a:solidFill>
                <a:latin typeface="+mj-ea"/>
              </a:rPr>
              <a:t>困難</a:t>
            </a:r>
            <a:br>
              <a:rPr kumimoji="1" lang="en-US" altLang="ja-JP" dirty="0">
                <a:solidFill>
                  <a:schemeClr val="tx1"/>
                </a:solidFill>
                <a:latin typeface="+mj-ea"/>
              </a:rPr>
            </a:br>
            <a:endParaRPr kumimoji="1" lang="ja-JP" altLang="en-US" dirty="0">
              <a:solidFill>
                <a:schemeClr val="tx1"/>
              </a:solidFill>
              <a:latin typeface="+mj-ea"/>
            </a:endParaRPr>
          </a:p>
        </p:txBody>
      </p:sp>
      <p:sp>
        <p:nvSpPr>
          <p:cNvPr id="3" name="コンテンツ プレースホルダー 2"/>
          <p:cNvSpPr>
            <a:spLocks noGrp="1"/>
          </p:cNvSpPr>
          <p:nvPr>
            <p:ph idx="1"/>
          </p:nvPr>
        </p:nvSpPr>
        <p:spPr>
          <a:xfrm>
            <a:off x="152400" y="1190171"/>
            <a:ext cx="11717384" cy="5518262"/>
          </a:xfrm>
        </p:spPr>
        <p:txBody>
          <a:bodyPr>
            <a:normAutofit/>
          </a:bodyPr>
          <a:lstStyle/>
          <a:p>
            <a:pPr marL="0" indent="0" algn="just">
              <a:buNone/>
            </a:pPr>
            <a:r>
              <a:rPr lang="ja-JP" altLang="en-US" sz="2400" kern="100" dirty="0">
                <a:effectLst/>
                <a:latin typeface="+mn-ea"/>
                <a:cs typeface="Times New Roman" panose="02020603050405020304" pitchFamily="18" charset="0"/>
              </a:rPr>
              <a:t>●虐待などで家にいられなくなった子どもは児童相談所が一時保護所で保護</a:t>
            </a:r>
            <a:endParaRPr lang="en-US" altLang="ja-JP" sz="2400" kern="100" dirty="0">
              <a:effectLst/>
              <a:latin typeface="+mn-ea"/>
              <a:cs typeface="Times New Roman" panose="02020603050405020304" pitchFamily="18" charset="0"/>
            </a:endParaRPr>
          </a:p>
          <a:p>
            <a:pPr marL="0" indent="0" algn="just">
              <a:buNone/>
            </a:pPr>
            <a:r>
              <a:rPr lang="ja-JP" altLang="en-US" sz="2400" kern="100" dirty="0">
                <a:effectLst/>
                <a:latin typeface="+mn-ea"/>
                <a:cs typeface="Times New Roman" panose="02020603050405020304" pitchFamily="18" charset="0"/>
              </a:rPr>
              <a:t>　・でも、在所期間の長期化　</a:t>
            </a:r>
            <a:r>
              <a:rPr lang="en-US" altLang="ja-JP" sz="2400" kern="100" dirty="0">
                <a:effectLst/>
                <a:latin typeface="+mn-ea"/>
                <a:cs typeface="Times New Roman" panose="02020603050405020304" pitchFamily="18" charset="0"/>
              </a:rPr>
              <a:t>2017</a:t>
            </a:r>
            <a:r>
              <a:rPr lang="ja-JP" altLang="en-US" sz="2400" kern="100" dirty="0">
                <a:effectLst/>
                <a:latin typeface="+mn-ea"/>
                <a:cs typeface="Times New Roman" panose="02020603050405020304" pitchFamily="18" charset="0"/>
              </a:rPr>
              <a:t>年で東京の</a:t>
            </a:r>
            <a:r>
              <a:rPr lang="ja-JP" altLang="ja-JP" sz="2400" kern="100" dirty="0">
                <a:effectLst/>
                <a:latin typeface="+mn-ea"/>
                <a:cs typeface="Times New Roman" panose="02020603050405020304" pitchFamily="18" charset="0"/>
              </a:rPr>
              <a:t>平均在所日数</a:t>
            </a:r>
            <a:r>
              <a:rPr lang="en-US" altLang="ja-JP" sz="2400" kern="100" dirty="0">
                <a:effectLst/>
                <a:latin typeface="+mn-ea"/>
                <a:cs typeface="Times New Roman" panose="02020603050405020304" pitchFamily="18" charset="0"/>
              </a:rPr>
              <a:t>41.9</a:t>
            </a:r>
            <a:r>
              <a:rPr lang="ja-JP" altLang="ja-JP" sz="2400" kern="100" dirty="0">
                <a:effectLst/>
                <a:latin typeface="+mn-ea"/>
                <a:cs typeface="Times New Roman" panose="02020603050405020304" pitchFamily="18" charset="0"/>
              </a:rPr>
              <a:t>日</a:t>
            </a:r>
            <a:r>
              <a:rPr lang="ja-JP" altLang="en-US" sz="2400" kern="100" dirty="0">
                <a:effectLst/>
                <a:latin typeface="+mn-ea"/>
                <a:cs typeface="Times New Roman" panose="02020603050405020304" pitchFamily="18" charset="0"/>
              </a:rPr>
              <a:t>　半年近い子も　</a:t>
            </a:r>
            <a:endParaRPr lang="ja-JP" altLang="ja-JP" sz="2400" kern="100" dirty="0">
              <a:effectLst/>
              <a:latin typeface="+mn-ea"/>
              <a:cs typeface="Times New Roman" panose="02020603050405020304" pitchFamily="18" charset="0"/>
            </a:endParaRPr>
          </a:p>
          <a:p>
            <a:pPr indent="0" algn="just">
              <a:buNone/>
            </a:pPr>
            <a:r>
              <a:rPr lang="ja-JP" altLang="ja-JP" sz="2400" kern="100" dirty="0">
                <a:effectLst/>
                <a:latin typeface="+mn-ea"/>
                <a:cs typeface="Times New Roman" panose="02020603050405020304" pitchFamily="18" charset="0"/>
              </a:rPr>
              <a:t>←定員充足率</a:t>
            </a:r>
            <a:r>
              <a:rPr lang="en-US" altLang="ja-JP" sz="2400" kern="100" dirty="0">
                <a:effectLst/>
                <a:latin typeface="+mn-ea"/>
                <a:cs typeface="Times New Roman" panose="02020603050405020304" pitchFamily="18" charset="0"/>
              </a:rPr>
              <a:t>99</a:t>
            </a:r>
            <a:r>
              <a:rPr lang="ja-JP" altLang="ja-JP" sz="2400" kern="100" dirty="0">
                <a:effectLst/>
                <a:latin typeface="+mn-ea"/>
                <a:cs typeface="Times New Roman" panose="02020603050405020304" pitchFamily="18" charset="0"/>
              </a:rPr>
              <a:t>％という養護施設の状況、なかなか進まない里親委託</a:t>
            </a:r>
          </a:p>
          <a:p>
            <a:pPr indent="0" algn="just">
              <a:buNone/>
            </a:pPr>
            <a:r>
              <a:rPr lang="ja-JP" altLang="en-US" sz="2400" kern="100" dirty="0">
                <a:effectLst/>
                <a:latin typeface="+mn-ea"/>
                <a:cs typeface="Times New Roman" panose="02020603050405020304" pitchFamily="18" charset="0"/>
              </a:rPr>
              <a:t>・</a:t>
            </a:r>
            <a:r>
              <a:rPr lang="ja-JP" altLang="ja-JP" sz="2400" kern="100" dirty="0">
                <a:effectLst/>
                <a:latin typeface="+mn-ea"/>
                <a:cs typeface="Times New Roman" panose="02020603050405020304" pitchFamily="18" charset="0"/>
              </a:rPr>
              <a:t>他方で一時保護後に環境調整して帰そうとしても家庭</a:t>
            </a:r>
            <a:r>
              <a:rPr lang="ja-JP" altLang="en-US" sz="2400" kern="100" dirty="0">
                <a:effectLst/>
                <a:latin typeface="+mn-ea"/>
                <a:cs typeface="Times New Roman" panose="02020603050405020304" pitchFamily="18" charset="0"/>
              </a:rPr>
              <a:t>等の調整困難</a:t>
            </a:r>
            <a:endParaRPr lang="en-US" altLang="ja-JP" sz="2400" kern="100" dirty="0">
              <a:effectLst/>
              <a:latin typeface="+mn-ea"/>
              <a:cs typeface="Times New Roman" panose="02020603050405020304" pitchFamily="18" charset="0"/>
            </a:endParaRPr>
          </a:p>
          <a:p>
            <a:pPr indent="0" algn="just">
              <a:buNone/>
            </a:pPr>
            <a:r>
              <a:rPr lang="ja-JP" altLang="en-US" sz="2400" kern="100" dirty="0">
                <a:latin typeface="+mn-ea"/>
                <a:cs typeface="Times New Roman" panose="02020603050405020304" pitchFamily="18" charset="0"/>
              </a:rPr>
              <a:t>・加えて、</a:t>
            </a:r>
            <a:r>
              <a:rPr lang="ja-JP" altLang="en-US" sz="2400" kern="100" dirty="0">
                <a:effectLst/>
                <a:latin typeface="+mn-ea"/>
                <a:cs typeface="Times New Roman" panose="02020603050405020304" pitchFamily="18" charset="0"/>
              </a:rPr>
              <a:t>高い</a:t>
            </a:r>
            <a:r>
              <a:rPr lang="ja-JP" altLang="ja-JP" sz="2400" kern="100" dirty="0">
                <a:effectLst/>
                <a:latin typeface="+mn-ea"/>
                <a:cs typeface="Times New Roman" panose="02020603050405020304" pitchFamily="18" charset="0"/>
              </a:rPr>
              <a:t>入所率</a:t>
            </a:r>
            <a:r>
              <a:rPr lang="ja-JP" altLang="en-US" sz="2400" kern="100" dirty="0">
                <a:effectLst/>
                <a:latin typeface="+mn-ea"/>
                <a:cs typeface="Times New Roman" panose="02020603050405020304" pitchFamily="18" charset="0"/>
              </a:rPr>
              <a:t>　年間通じて常時</a:t>
            </a:r>
            <a:r>
              <a:rPr lang="en-US" altLang="ja-JP" sz="2400" kern="100" dirty="0">
                <a:effectLst/>
                <a:latin typeface="+mn-ea"/>
                <a:cs typeface="Times New Roman" panose="02020603050405020304" pitchFamily="18" charset="0"/>
              </a:rPr>
              <a:t>100</a:t>
            </a:r>
            <a:r>
              <a:rPr lang="ja-JP" altLang="en-US" sz="2400" kern="100" dirty="0">
                <a:effectLst/>
                <a:latin typeface="+mn-ea"/>
                <a:cs typeface="Times New Roman" panose="02020603050405020304" pitchFamily="18" charset="0"/>
              </a:rPr>
              <a:t>％越え　学齢児童は</a:t>
            </a:r>
            <a:r>
              <a:rPr lang="en-US" altLang="ja-JP" sz="2400" kern="100" dirty="0">
                <a:effectLst/>
                <a:latin typeface="+mn-ea"/>
                <a:cs typeface="Times New Roman" panose="02020603050405020304" pitchFamily="18" charset="0"/>
              </a:rPr>
              <a:t>150</a:t>
            </a:r>
            <a:r>
              <a:rPr lang="ja-JP" altLang="en-US" sz="2400" kern="100" dirty="0">
                <a:effectLst/>
                <a:latin typeface="+mn-ea"/>
                <a:cs typeface="Times New Roman" panose="02020603050405020304" pitchFamily="18" charset="0"/>
              </a:rPr>
              <a:t>％越えも</a:t>
            </a:r>
            <a:endParaRPr lang="en-US" altLang="ja-JP" sz="2400" kern="100" dirty="0">
              <a:effectLst/>
              <a:latin typeface="+mn-ea"/>
              <a:cs typeface="Times New Roman" panose="02020603050405020304" pitchFamily="18" charset="0"/>
            </a:endParaRPr>
          </a:p>
          <a:p>
            <a:pPr marL="0" indent="0" algn="just">
              <a:buNone/>
            </a:pPr>
            <a:r>
              <a:rPr lang="ja-JP" altLang="en-US" sz="2400" kern="100" dirty="0">
                <a:effectLst/>
                <a:latin typeface="+mn-ea"/>
                <a:cs typeface="Times New Roman" panose="02020603050405020304" pitchFamily="18" charset="0"/>
              </a:rPr>
              <a:t>　・</a:t>
            </a:r>
            <a:r>
              <a:rPr lang="ja-JP" altLang="en-US" sz="2400" kern="100" dirty="0">
                <a:latin typeface="+mn-ea"/>
                <a:cs typeface="Times New Roman" panose="02020603050405020304" pitchFamily="18" charset="0"/>
              </a:rPr>
              <a:t>個人情報の保護＋多い在所者数＋多様な子ども</a:t>
            </a:r>
            <a:endParaRPr lang="en-US" altLang="ja-JP" sz="2400" kern="100" dirty="0">
              <a:latin typeface="+mn-ea"/>
              <a:cs typeface="Times New Roman" panose="02020603050405020304" pitchFamily="18" charset="0"/>
            </a:endParaRPr>
          </a:p>
          <a:p>
            <a:pPr marL="0" indent="0" algn="just">
              <a:buNone/>
            </a:pPr>
            <a:r>
              <a:rPr lang="ja-JP" altLang="en-US" sz="2400" kern="100" dirty="0">
                <a:latin typeface="+mn-ea"/>
                <a:cs typeface="Times New Roman" panose="02020603050405020304" pitchFamily="18" charset="0"/>
              </a:rPr>
              <a:t>　　</a:t>
            </a:r>
            <a:r>
              <a:rPr lang="ja-JP" altLang="en-US" sz="2400" kern="100" dirty="0">
                <a:effectLst/>
                <a:latin typeface="+mn-ea"/>
                <a:cs typeface="Times New Roman" panose="02020603050405020304" pitchFamily="18" charset="0"/>
              </a:rPr>
              <a:t>→管理的になりがち　　</a:t>
            </a:r>
            <a:endParaRPr kumimoji="1" lang="ja-JP" altLang="en-US" sz="2400" dirty="0"/>
          </a:p>
          <a:p>
            <a:pPr indent="0" algn="just">
              <a:buNone/>
            </a:pPr>
            <a:r>
              <a:rPr lang="ja-JP" altLang="en-US" sz="2400" kern="100" dirty="0">
                <a:effectLst/>
                <a:latin typeface="+mn-ea"/>
                <a:cs typeface="Times New Roman" panose="02020603050405020304" pitchFamily="18" charset="0"/>
              </a:rPr>
              <a:t>　→反発する子どもも</a:t>
            </a:r>
            <a:endParaRPr lang="en-US" altLang="ja-JP" sz="2400" kern="100" dirty="0">
              <a:latin typeface="+mn-ea"/>
              <a:cs typeface="Times New Roman" panose="02020603050405020304" pitchFamily="18" charset="0"/>
            </a:endParaRPr>
          </a:p>
          <a:p>
            <a:pPr indent="0" algn="just">
              <a:buNone/>
            </a:pPr>
            <a:r>
              <a:rPr lang="ja-JP" altLang="en-US" sz="2400" kern="100" dirty="0">
                <a:latin typeface="+mn-ea"/>
                <a:cs typeface="Times New Roman" panose="02020603050405020304" pitchFamily="18" charset="0"/>
              </a:rPr>
              <a:t>➡地域でともに生きる大人として私たちもできることをしたい</a:t>
            </a:r>
            <a:endParaRPr lang="en-US" altLang="ja-JP" sz="2400" kern="100" dirty="0">
              <a:effectLst/>
              <a:latin typeface="+mn-ea"/>
              <a:cs typeface="Times New Roman" panose="02020603050405020304" pitchFamily="18" charset="0"/>
            </a:endParaRPr>
          </a:p>
          <a:p>
            <a:pPr indent="0" algn="just">
              <a:buNone/>
            </a:pPr>
            <a:r>
              <a:rPr lang="ja-JP" altLang="en-US" sz="2400" kern="100" dirty="0">
                <a:effectLst/>
                <a:latin typeface="+mn-ea"/>
                <a:cs typeface="Times New Roman" panose="02020603050405020304" pitchFamily="18" charset="0"/>
              </a:rPr>
              <a:t>　</a:t>
            </a:r>
            <a:endParaRPr lang="en-US" altLang="ja-JP" sz="2400" kern="100" dirty="0">
              <a:effectLst/>
              <a:latin typeface="+mn-ea"/>
              <a:cs typeface="Times New Roman" panose="02020603050405020304" pitchFamily="18" charset="0"/>
            </a:endParaRPr>
          </a:p>
        </p:txBody>
      </p:sp>
      <p:pic>
        <p:nvPicPr>
          <p:cNvPr id="4" name="図 3">
            <a:extLst>
              <a:ext uri="{FF2B5EF4-FFF2-40B4-BE49-F238E27FC236}">
                <a16:creationId xmlns:a16="http://schemas.microsoft.com/office/drawing/2014/main" id="{23CE4CE3-6BC3-A291-B3C4-E77B9E6ACD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69500" y="5786867"/>
            <a:ext cx="2222500" cy="1111250"/>
          </a:xfrm>
          <a:prstGeom prst="rect">
            <a:avLst/>
          </a:prstGeom>
        </p:spPr>
      </p:pic>
    </p:spTree>
    <p:extLst>
      <p:ext uri="{BB962C8B-B14F-4D97-AF65-F5344CB8AC3E}">
        <p14:creationId xmlns:p14="http://schemas.microsoft.com/office/powerpoint/2010/main" val="198686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318620" cy="905691"/>
          </a:xfrm>
        </p:spPr>
        <p:txBody>
          <a:bodyPr>
            <a:normAutofit fontScale="90000"/>
          </a:bodyPr>
          <a:lstStyle/>
          <a:p>
            <a:r>
              <a:rPr lang="ja-JP" altLang="en-US" dirty="0">
                <a:solidFill>
                  <a:schemeClr val="tx1"/>
                </a:solidFill>
              </a:rPr>
              <a:t>４</a:t>
            </a:r>
            <a:r>
              <a:rPr kumimoji="1" lang="ja-JP" altLang="en-US" dirty="0">
                <a:solidFill>
                  <a:schemeClr val="tx1"/>
                </a:solidFill>
              </a:rPr>
              <a:t>　子どもシェルター</a:t>
            </a:r>
            <a:br>
              <a:rPr kumimoji="1" lang="en-US" altLang="ja-JP" dirty="0">
                <a:solidFill>
                  <a:schemeClr val="tx1"/>
                </a:solidFill>
              </a:rPr>
            </a:br>
            <a:r>
              <a:rPr kumimoji="1" lang="ja-JP" altLang="en-US" dirty="0">
                <a:solidFill>
                  <a:schemeClr val="tx1"/>
                </a:solidFill>
              </a:rPr>
              <a:t>（１）子どもシェルター</a:t>
            </a:r>
          </a:p>
        </p:txBody>
      </p:sp>
      <p:sp>
        <p:nvSpPr>
          <p:cNvPr id="3" name="コンテンツ プレースホルダー 2"/>
          <p:cNvSpPr>
            <a:spLocks noGrp="1"/>
          </p:cNvSpPr>
          <p:nvPr>
            <p:ph idx="1"/>
          </p:nvPr>
        </p:nvSpPr>
        <p:spPr>
          <a:xfrm>
            <a:off x="677334" y="1515291"/>
            <a:ext cx="11192450" cy="5193142"/>
          </a:xfrm>
        </p:spPr>
        <p:txBody>
          <a:bodyPr>
            <a:normAutofit lnSpcReduction="10000"/>
          </a:bodyPr>
          <a:lstStyle/>
          <a:p>
            <a:pPr marL="0" indent="0">
              <a:buNone/>
            </a:pPr>
            <a:r>
              <a:rPr kumimoji="1" lang="ja-JP" altLang="en-US" sz="2400" dirty="0">
                <a:solidFill>
                  <a:schemeClr val="tx1"/>
                </a:solidFill>
                <a:latin typeface="+mn-ea"/>
              </a:rPr>
              <a:t>・安心して生活できる居場所がない子どもが利用</a:t>
            </a:r>
            <a:endParaRPr kumimoji="1" lang="en-US" altLang="ja-JP" sz="2400" dirty="0">
              <a:solidFill>
                <a:schemeClr val="tx1"/>
              </a:solidFill>
              <a:latin typeface="+mn-ea"/>
            </a:endParaRPr>
          </a:p>
          <a:p>
            <a:pPr marL="0" indent="0">
              <a:buNone/>
            </a:pPr>
            <a:r>
              <a:rPr lang="ja-JP" altLang="en-US" sz="2400" dirty="0">
                <a:solidFill>
                  <a:schemeClr val="tx1"/>
                </a:solidFill>
                <a:latin typeface="+mn-ea"/>
              </a:rPr>
              <a:t>・主に中学卒業～</a:t>
            </a:r>
            <a:r>
              <a:rPr lang="en-US" altLang="ja-JP" sz="2400" dirty="0">
                <a:solidFill>
                  <a:schemeClr val="tx1"/>
                </a:solidFill>
                <a:latin typeface="+mn-ea"/>
              </a:rPr>
              <a:t>20</a:t>
            </a:r>
            <a:r>
              <a:rPr lang="ja-JP" altLang="en-US" sz="2400" dirty="0">
                <a:solidFill>
                  <a:schemeClr val="tx1"/>
                </a:solidFill>
                <a:latin typeface="+mn-ea"/>
              </a:rPr>
              <a:t>歳未満が対象（それ以外でも</a:t>
            </a:r>
            <a:r>
              <a:rPr lang="en-US" altLang="ja-JP" sz="2400" dirty="0">
                <a:solidFill>
                  <a:schemeClr val="tx1"/>
                </a:solidFill>
                <a:latin typeface="+mn-ea"/>
              </a:rPr>
              <a:t>OK</a:t>
            </a:r>
            <a:r>
              <a:rPr lang="ja-JP" altLang="en-US" sz="2400" dirty="0">
                <a:solidFill>
                  <a:schemeClr val="tx1"/>
                </a:solidFill>
                <a:latin typeface="+mn-ea"/>
              </a:rPr>
              <a:t>） </a:t>
            </a:r>
            <a:endParaRPr lang="en-US" altLang="ja-JP" sz="2400" dirty="0">
              <a:solidFill>
                <a:schemeClr val="tx1"/>
              </a:solidFill>
              <a:latin typeface="+mn-ea"/>
            </a:endParaRPr>
          </a:p>
          <a:p>
            <a:pPr marL="0" indent="0">
              <a:buNone/>
            </a:pPr>
            <a:r>
              <a:rPr lang="ja-JP" altLang="en-US" sz="2400" dirty="0">
                <a:solidFill>
                  <a:schemeClr val="tx1"/>
                </a:solidFill>
                <a:latin typeface="+mn-ea"/>
              </a:rPr>
              <a:t>・親の了解ない（親と対峙しての）入所も</a:t>
            </a:r>
            <a:endParaRPr kumimoji="1" lang="en-US" altLang="ja-JP" sz="2400" dirty="0">
              <a:solidFill>
                <a:schemeClr val="tx1"/>
              </a:solidFill>
              <a:latin typeface="+mn-ea"/>
            </a:endParaRPr>
          </a:p>
          <a:p>
            <a:pPr marL="0" indent="0">
              <a:buNone/>
            </a:pPr>
            <a:r>
              <a:rPr kumimoji="1" lang="ja-JP" altLang="en-US" sz="2400" dirty="0">
                <a:solidFill>
                  <a:schemeClr val="tx1"/>
                </a:solidFill>
                <a:latin typeface="+mn-ea"/>
              </a:rPr>
              <a:t>・大きな建物ではなく普通の家で家庭的空間</a:t>
            </a:r>
            <a:endParaRPr kumimoji="1" lang="en-US" altLang="ja-JP" sz="2400" dirty="0">
              <a:solidFill>
                <a:schemeClr val="tx1"/>
              </a:solidFill>
              <a:latin typeface="+mn-ea"/>
            </a:endParaRPr>
          </a:p>
          <a:p>
            <a:pPr marL="0" indent="0">
              <a:buNone/>
            </a:pPr>
            <a:r>
              <a:rPr lang="ja-JP" altLang="en-US" sz="2400" dirty="0">
                <a:solidFill>
                  <a:schemeClr val="tx1"/>
                </a:solidFill>
                <a:latin typeface="+mn-ea"/>
              </a:rPr>
              <a:t>・大人（スタッフとボランティア）が</a:t>
            </a:r>
            <a:r>
              <a:rPr kumimoji="1" lang="en-US" altLang="ja-JP" sz="2400" dirty="0">
                <a:solidFill>
                  <a:schemeClr val="tx1"/>
                </a:solidFill>
                <a:latin typeface="+mn-ea"/>
              </a:rPr>
              <a:t>24</a:t>
            </a:r>
            <a:r>
              <a:rPr kumimoji="1" lang="ja-JP" altLang="en-US" sz="2400" dirty="0">
                <a:solidFill>
                  <a:schemeClr val="tx1"/>
                </a:solidFill>
                <a:latin typeface="+mn-ea"/>
              </a:rPr>
              <a:t>時間常駐し子どもの傍に寄り添い、子どもが落ち着いて「安全」を感じながら生活できるようにサポート</a:t>
            </a:r>
            <a:endParaRPr kumimoji="1" lang="en-US" altLang="ja-JP" sz="2400" dirty="0">
              <a:solidFill>
                <a:schemeClr val="tx1"/>
              </a:solidFill>
              <a:latin typeface="+mn-ea"/>
            </a:endParaRPr>
          </a:p>
          <a:p>
            <a:pPr marL="0" indent="0">
              <a:buNone/>
            </a:pPr>
            <a:r>
              <a:rPr lang="ja-JP" altLang="en-US" sz="2400" dirty="0">
                <a:solidFill>
                  <a:schemeClr val="tx1"/>
                </a:solidFill>
                <a:latin typeface="+mn-ea"/>
              </a:rPr>
              <a:t>・子どもは、子ども担当弁護士（コタン）や関係機関の専門職、シェルタースタッフと一緒に課題や「困りごと」に向き合い、次のステップに進むことができるように準備</a:t>
            </a:r>
            <a:endParaRPr lang="en-US" altLang="ja-JP" sz="2400" dirty="0">
              <a:solidFill>
                <a:schemeClr val="tx1"/>
              </a:solidFill>
              <a:latin typeface="+mn-ea"/>
            </a:endParaRPr>
          </a:p>
          <a:p>
            <a:pPr marL="0" indent="0">
              <a:buNone/>
            </a:pPr>
            <a:r>
              <a:rPr lang="ja-JP" altLang="en-US" sz="2400" dirty="0">
                <a:solidFill>
                  <a:schemeClr val="tx1"/>
                </a:solidFill>
                <a:latin typeface="+mn-ea"/>
              </a:rPr>
              <a:t>・</a:t>
            </a:r>
            <a:r>
              <a:rPr lang="en-US" altLang="ja-JP" sz="2400" dirty="0">
                <a:solidFill>
                  <a:schemeClr val="tx1"/>
                </a:solidFill>
                <a:latin typeface="+mn-ea"/>
              </a:rPr>
              <a:t>1</a:t>
            </a:r>
            <a:r>
              <a:rPr lang="ja-JP" altLang="en-US" sz="2400" dirty="0">
                <a:solidFill>
                  <a:schemeClr val="tx1"/>
                </a:solidFill>
                <a:latin typeface="+mn-ea"/>
              </a:rPr>
              <a:t>週間～</a:t>
            </a:r>
            <a:r>
              <a:rPr lang="en-US" altLang="ja-JP" sz="2400" dirty="0">
                <a:solidFill>
                  <a:schemeClr val="tx1"/>
                </a:solidFill>
                <a:latin typeface="+mn-ea"/>
              </a:rPr>
              <a:t>2</a:t>
            </a:r>
            <a:r>
              <a:rPr lang="ja-JP" altLang="en-US" sz="2400" dirty="0">
                <a:solidFill>
                  <a:schemeClr val="tx1"/>
                </a:solidFill>
                <a:latin typeface="+mn-ea"/>
              </a:rPr>
              <a:t>ヶ月くらいを目途に、次の居場所を見つけて退所</a:t>
            </a:r>
            <a:endParaRPr lang="en-US" altLang="ja-JP" sz="2400" dirty="0">
              <a:solidFill>
                <a:schemeClr val="tx1"/>
              </a:solidFill>
              <a:latin typeface="+mn-ea"/>
            </a:endParaRPr>
          </a:p>
          <a:p>
            <a:pPr marL="0" indent="0">
              <a:buNone/>
            </a:pPr>
            <a:r>
              <a:rPr lang="ja-JP" altLang="en-US" sz="2400" dirty="0">
                <a:solidFill>
                  <a:schemeClr val="tx1"/>
                </a:solidFill>
                <a:latin typeface="+mn-ea"/>
              </a:rPr>
              <a:t>・子どもの安全を守るため、シェルターの所在地は非公開</a:t>
            </a:r>
            <a:endParaRPr lang="en-US" altLang="ja-JP" sz="2400" dirty="0">
              <a:solidFill>
                <a:schemeClr val="tx1"/>
              </a:solidFill>
              <a:latin typeface="+mn-ea"/>
            </a:endParaRPr>
          </a:p>
          <a:p>
            <a:pPr marL="0" indent="0">
              <a:buNone/>
            </a:pPr>
            <a:r>
              <a:rPr lang="ja-JP" altLang="en-US" sz="2400" dirty="0">
                <a:solidFill>
                  <a:schemeClr val="tx1"/>
                </a:solidFill>
                <a:latin typeface="+mn-ea"/>
              </a:rPr>
              <a:t>・全国に</a:t>
            </a:r>
            <a:r>
              <a:rPr lang="en-US" altLang="ja-JP" sz="2400" dirty="0">
                <a:solidFill>
                  <a:schemeClr val="tx1"/>
                </a:solidFill>
                <a:latin typeface="+mn-ea"/>
              </a:rPr>
              <a:t>22</a:t>
            </a:r>
            <a:r>
              <a:rPr lang="ja-JP" altLang="en-US" sz="2400" dirty="0">
                <a:solidFill>
                  <a:schemeClr val="tx1"/>
                </a:solidFill>
                <a:latin typeface="+mn-ea"/>
              </a:rPr>
              <a:t>団体、こだまは</a:t>
            </a:r>
            <a:r>
              <a:rPr lang="en-US" altLang="ja-JP" sz="2400" dirty="0">
                <a:solidFill>
                  <a:schemeClr val="tx1"/>
                </a:solidFill>
                <a:latin typeface="+mn-ea"/>
              </a:rPr>
              <a:t>23</a:t>
            </a:r>
            <a:r>
              <a:rPr lang="ja-JP" altLang="en-US" sz="2400" dirty="0">
                <a:solidFill>
                  <a:schemeClr val="tx1"/>
                </a:solidFill>
                <a:latin typeface="+mn-ea"/>
              </a:rPr>
              <a:t>団体目目指しています</a:t>
            </a:r>
            <a:endParaRPr lang="en-US" altLang="ja-JP" sz="2400" dirty="0">
              <a:solidFill>
                <a:schemeClr val="tx1"/>
              </a:solidFill>
              <a:latin typeface="+mn-ea"/>
            </a:endParaRPr>
          </a:p>
        </p:txBody>
      </p:sp>
      <p:pic>
        <p:nvPicPr>
          <p:cNvPr id="4" name="図 3">
            <a:extLst>
              <a:ext uri="{FF2B5EF4-FFF2-40B4-BE49-F238E27FC236}">
                <a16:creationId xmlns:a16="http://schemas.microsoft.com/office/drawing/2014/main" id="{F0C7F580-4CB0-31F4-3715-9552C6FC28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58828" y="5834743"/>
            <a:ext cx="2333172" cy="1166586"/>
          </a:xfrm>
          <a:prstGeom prst="rect">
            <a:avLst/>
          </a:prstGeom>
        </p:spPr>
      </p:pic>
    </p:spTree>
    <p:extLst>
      <p:ext uri="{BB962C8B-B14F-4D97-AF65-F5344CB8AC3E}">
        <p14:creationId xmlns:p14="http://schemas.microsoft.com/office/powerpoint/2010/main" val="2127125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318620" cy="1095375"/>
          </a:xfrm>
        </p:spPr>
        <p:txBody>
          <a:bodyPr>
            <a:normAutofit fontScale="90000"/>
          </a:bodyPr>
          <a:lstStyle/>
          <a:p>
            <a:r>
              <a:rPr lang="ja-JP" altLang="en-US" dirty="0">
                <a:solidFill>
                  <a:schemeClr val="tx1"/>
                </a:solidFill>
              </a:rPr>
              <a:t>４</a:t>
            </a:r>
            <a:r>
              <a:rPr kumimoji="1" lang="ja-JP" altLang="en-US" dirty="0">
                <a:solidFill>
                  <a:schemeClr val="tx1"/>
                </a:solidFill>
              </a:rPr>
              <a:t>　子どもシェルター</a:t>
            </a:r>
            <a:br>
              <a:rPr kumimoji="1" lang="en-US" altLang="ja-JP" dirty="0">
                <a:solidFill>
                  <a:schemeClr val="tx1"/>
                </a:solidFill>
              </a:rPr>
            </a:br>
            <a:r>
              <a:rPr kumimoji="1" lang="ja-JP" altLang="en-US" dirty="0">
                <a:solidFill>
                  <a:schemeClr val="tx1"/>
                </a:solidFill>
              </a:rPr>
              <a:t>（２）こだま</a:t>
            </a:r>
            <a:br>
              <a:rPr kumimoji="1" lang="en-US" altLang="ja-JP" sz="3200" dirty="0">
                <a:solidFill>
                  <a:schemeClr val="tx1"/>
                </a:solidFill>
              </a:rPr>
            </a:br>
            <a:endParaRPr kumimoji="1" lang="ja-JP" altLang="en-US" sz="3200" dirty="0">
              <a:solidFill>
                <a:schemeClr val="tx1"/>
              </a:solidFill>
            </a:endParaRPr>
          </a:p>
        </p:txBody>
      </p:sp>
      <p:sp>
        <p:nvSpPr>
          <p:cNvPr id="3" name="コンテンツ プレースホルダー 2"/>
          <p:cNvSpPr>
            <a:spLocks noGrp="1"/>
          </p:cNvSpPr>
          <p:nvPr>
            <p:ph idx="1"/>
          </p:nvPr>
        </p:nvSpPr>
        <p:spPr>
          <a:xfrm>
            <a:off x="677334" y="1704975"/>
            <a:ext cx="11514666" cy="5003458"/>
          </a:xfrm>
        </p:spPr>
        <p:txBody>
          <a:bodyPr>
            <a:normAutofit/>
          </a:bodyPr>
          <a:lstStyle/>
          <a:p>
            <a:pPr marL="0" indent="0">
              <a:buNone/>
            </a:pPr>
            <a:r>
              <a:rPr lang="ja-JP" altLang="en-US" sz="2400" dirty="0">
                <a:latin typeface="+mn-ea"/>
              </a:rPr>
              <a:t>・女子</a:t>
            </a:r>
            <a:endParaRPr lang="en-US" altLang="ja-JP" sz="2400" dirty="0">
              <a:latin typeface="+mn-ea"/>
            </a:endParaRPr>
          </a:p>
          <a:p>
            <a:pPr marL="0" indent="0">
              <a:buNone/>
            </a:pPr>
            <a:r>
              <a:rPr kumimoji="1" lang="ja-JP" altLang="en-US" sz="2400" dirty="0">
                <a:latin typeface="+mn-ea"/>
              </a:rPr>
              <a:t>・定員</a:t>
            </a:r>
            <a:r>
              <a:rPr kumimoji="1" lang="en-US" altLang="ja-JP" sz="2400" dirty="0">
                <a:latin typeface="+mn-ea"/>
              </a:rPr>
              <a:t>6</a:t>
            </a:r>
            <a:r>
              <a:rPr kumimoji="1" lang="ja-JP" altLang="en-US" sz="2400" dirty="0">
                <a:latin typeface="+mn-ea"/>
              </a:rPr>
              <a:t>名</a:t>
            </a:r>
            <a:endParaRPr kumimoji="1" lang="en-US" altLang="ja-JP" sz="2400">
              <a:latin typeface="+mn-ea"/>
            </a:endParaRPr>
          </a:p>
          <a:p>
            <a:pPr marL="0" indent="0">
              <a:buNone/>
            </a:pPr>
            <a:r>
              <a:rPr lang="ja-JP" altLang="en-US" sz="2400">
                <a:latin typeface="+mn-ea"/>
              </a:rPr>
              <a:t>・</a:t>
            </a:r>
            <a:r>
              <a:rPr kumimoji="1" lang="ja-JP" altLang="en-US" sz="2400" dirty="0">
                <a:solidFill>
                  <a:schemeClr val="tx1"/>
                </a:solidFill>
                <a:latin typeface="+mn-ea"/>
              </a:rPr>
              <a:t>安全・安心な居場所での落ち着いた生活</a:t>
            </a:r>
            <a:endParaRPr lang="en-US" altLang="ja-JP" sz="2400" dirty="0">
              <a:solidFill>
                <a:schemeClr val="tx1"/>
              </a:solidFill>
              <a:latin typeface="+mn-ea"/>
            </a:endParaRPr>
          </a:p>
          <a:p>
            <a:pPr marL="0" indent="0">
              <a:buNone/>
            </a:pPr>
            <a:r>
              <a:rPr lang="ja-JP" altLang="en-US" sz="2400" dirty="0">
                <a:solidFill>
                  <a:schemeClr val="tx1"/>
                </a:solidFill>
                <a:latin typeface="+mn-ea"/>
              </a:rPr>
              <a:t>・信頼できる大人との出会い</a:t>
            </a:r>
            <a:endParaRPr lang="en-US" altLang="ja-JP" sz="2400" dirty="0">
              <a:solidFill>
                <a:schemeClr val="tx1"/>
              </a:solidFill>
              <a:latin typeface="+mn-ea"/>
            </a:endParaRPr>
          </a:p>
          <a:p>
            <a:pPr marL="0" indent="0">
              <a:buNone/>
            </a:pPr>
            <a:r>
              <a:rPr kumimoji="1" lang="ja-JP" altLang="en-US" sz="2400" dirty="0">
                <a:solidFill>
                  <a:schemeClr val="tx1"/>
                </a:solidFill>
                <a:latin typeface="+mn-ea"/>
              </a:rPr>
              <a:t>・「子ども」としての時間を取り戻す</a:t>
            </a:r>
            <a:endParaRPr lang="en-US" altLang="ja-JP" sz="2400" dirty="0">
              <a:solidFill>
                <a:schemeClr val="tx1"/>
              </a:solidFill>
              <a:latin typeface="+mn-ea"/>
            </a:endParaRPr>
          </a:p>
          <a:p>
            <a:pPr marL="0" indent="0">
              <a:buNone/>
            </a:pPr>
            <a:r>
              <a:rPr lang="ja-JP" altLang="en-US" sz="2400" dirty="0">
                <a:solidFill>
                  <a:schemeClr val="tx1"/>
                </a:solidFill>
                <a:latin typeface="+mn-ea"/>
              </a:rPr>
              <a:t>・生きていくスキルを身に着ける・巣立ちのお手伝い</a:t>
            </a:r>
            <a:endParaRPr lang="en-US" altLang="ja-JP" sz="2400" dirty="0">
              <a:solidFill>
                <a:schemeClr val="tx1"/>
              </a:solidFill>
              <a:latin typeface="+mn-ea"/>
            </a:endParaRPr>
          </a:p>
          <a:p>
            <a:pPr marL="0" indent="0">
              <a:buNone/>
            </a:pPr>
            <a:r>
              <a:rPr kumimoji="1" lang="ja-JP" altLang="en-US" sz="2400" dirty="0">
                <a:solidFill>
                  <a:schemeClr val="tx1"/>
                </a:solidFill>
                <a:latin typeface="+mn-ea"/>
              </a:rPr>
              <a:t>・これからの生活・未来に少しでも希望が持てる</a:t>
            </a:r>
            <a:endParaRPr lang="en-US" altLang="ja-JP" sz="2400" dirty="0">
              <a:solidFill>
                <a:schemeClr val="tx1"/>
              </a:solidFill>
              <a:latin typeface="+mn-ea"/>
            </a:endParaRPr>
          </a:p>
          <a:p>
            <a:pPr marL="0" indent="0">
              <a:buNone/>
            </a:pPr>
            <a:r>
              <a:rPr lang="ja-JP" altLang="en-US" sz="2400" dirty="0">
                <a:solidFill>
                  <a:schemeClr val="tx1"/>
                </a:solidFill>
                <a:latin typeface="+mn-ea"/>
              </a:rPr>
              <a:t>・子どもたちの姿を大人が理解し、手を差し伸べることができる地域を作る</a:t>
            </a:r>
            <a:endParaRPr lang="en-US" altLang="ja-JP" sz="2400" dirty="0">
              <a:solidFill>
                <a:schemeClr val="tx1"/>
              </a:solidFill>
              <a:latin typeface="+mn-ea"/>
            </a:endParaRPr>
          </a:p>
          <a:p>
            <a:pPr marL="0" indent="0">
              <a:buNone/>
            </a:pPr>
            <a:r>
              <a:rPr kumimoji="1" lang="ja-JP" altLang="en-US" sz="2400" dirty="0">
                <a:solidFill>
                  <a:schemeClr val="tx1"/>
                </a:solidFill>
                <a:latin typeface="+mn-ea"/>
              </a:rPr>
              <a:t>・調整のうえでの家庭復帰のほか、自立援助ホーム、児童養護施設、成人福祉施設、里親、親族、知人など</a:t>
            </a:r>
          </a:p>
          <a:p>
            <a:pPr marL="0" indent="0">
              <a:buNone/>
            </a:pPr>
            <a:endParaRPr kumimoji="1" lang="ja-JP" altLang="en-US" sz="2400" dirty="0">
              <a:latin typeface="+mn-ea"/>
            </a:endParaRPr>
          </a:p>
        </p:txBody>
      </p:sp>
      <p:pic>
        <p:nvPicPr>
          <p:cNvPr id="4" name="図 3">
            <a:extLst>
              <a:ext uri="{FF2B5EF4-FFF2-40B4-BE49-F238E27FC236}">
                <a16:creationId xmlns:a16="http://schemas.microsoft.com/office/drawing/2014/main" id="{F0C7F580-4CB0-31F4-3715-9552C6FC28F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58828" y="5834743"/>
            <a:ext cx="2333172" cy="1166586"/>
          </a:xfrm>
          <a:prstGeom prst="rect">
            <a:avLst/>
          </a:prstGeom>
        </p:spPr>
      </p:pic>
    </p:spTree>
    <p:extLst>
      <p:ext uri="{BB962C8B-B14F-4D97-AF65-F5344CB8AC3E}">
        <p14:creationId xmlns:p14="http://schemas.microsoft.com/office/powerpoint/2010/main" val="809877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318620" cy="905691"/>
          </a:xfrm>
        </p:spPr>
        <p:txBody>
          <a:bodyPr>
            <a:normAutofit/>
          </a:bodyPr>
          <a:lstStyle/>
          <a:p>
            <a:r>
              <a:rPr lang="ja-JP" altLang="en-US" dirty="0">
                <a:solidFill>
                  <a:schemeClr val="tx1"/>
                </a:solidFill>
              </a:rPr>
              <a:t>５</a:t>
            </a:r>
            <a:r>
              <a:rPr kumimoji="1" lang="ja-JP" altLang="en-US" dirty="0">
                <a:solidFill>
                  <a:schemeClr val="tx1"/>
                </a:solidFill>
              </a:rPr>
              <a:t>　こだまのこれまで</a:t>
            </a:r>
          </a:p>
        </p:txBody>
      </p:sp>
      <p:sp>
        <p:nvSpPr>
          <p:cNvPr id="3" name="コンテンツ プレースホルダー 2"/>
          <p:cNvSpPr>
            <a:spLocks noGrp="1"/>
          </p:cNvSpPr>
          <p:nvPr>
            <p:ph idx="1"/>
          </p:nvPr>
        </p:nvSpPr>
        <p:spPr>
          <a:xfrm>
            <a:off x="152400" y="1704975"/>
            <a:ext cx="12257314" cy="5003458"/>
          </a:xfrm>
        </p:spPr>
        <p:txBody>
          <a:bodyPr>
            <a:normAutofit/>
          </a:bodyPr>
          <a:lstStyle/>
          <a:p>
            <a:pPr marL="0" indent="0">
              <a:buNone/>
            </a:pPr>
            <a:r>
              <a:rPr kumimoji="1" lang="ja-JP" altLang="en-US" sz="2400" dirty="0">
                <a:latin typeface="+mn-ea"/>
              </a:rPr>
              <a:t>・</a:t>
            </a:r>
            <a:r>
              <a:rPr kumimoji="1" lang="en-US" altLang="ja-JP" sz="2400" dirty="0">
                <a:latin typeface="+mn-ea"/>
              </a:rPr>
              <a:t>2022</a:t>
            </a:r>
            <a:r>
              <a:rPr kumimoji="1" lang="ja-JP" altLang="en-US" sz="2400" dirty="0">
                <a:latin typeface="+mn-ea"/>
              </a:rPr>
              <a:t>年</a:t>
            </a:r>
            <a:r>
              <a:rPr kumimoji="1" lang="en-US" altLang="ja-JP" sz="2400" dirty="0">
                <a:latin typeface="+mn-ea"/>
              </a:rPr>
              <a:t>1</a:t>
            </a:r>
            <a:r>
              <a:rPr kumimoji="1" lang="ja-JP" altLang="en-US" sz="2400" dirty="0">
                <a:latin typeface="+mn-ea"/>
              </a:rPr>
              <a:t>月　弁護士、大学教授、社会福祉士、医師、心理士、児童福祉司、市役所職員など</a:t>
            </a:r>
            <a:r>
              <a:rPr kumimoji="1" lang="en-US" altLang="ja-JP" sz="2400" dirty="0">
                <a:latin typeface="+mn-ea"/>
              </a:rPr>
              <a:t>15</a:t>
            </a:r>
            <a:r>
              <a:rPr kumimoji="1" lang="ja-JP" altLang="en-US" sz="2400" dirty="0">
                <a:latin typeface="+mn-ea"/>
              </a:rPr>
              <a:t>人ほどのメンバーで動き出し（多摩に子どもシェルターを！準備会）</a:t>
            </a:r>
            <a:endParaRPr kumimoji="1" lang="en-US" altLang="ja-JP" sz="2400" dirty="0">
              <a:latin typeface="+mn-ea"/>
            </a:endParaRPr>
          </a:p>
          <a:p>
            <a:pPr marL="0" indent="0">
              <a:buNone/>
            </a:pPr>
            <a:r>
              <a:rPr kumimoji="1" lang="ja-JP" altLang="en-US" sz="2400" dirty="0">
                <a:latin typeface="+mn-ea"/>
              </a:rPr>
              <a:t>・</a:t>
            </a:r>
            <a:r>
              <a:rPr kumimoji="1" lang="en-US" altLang="ja-JP" sz="2400" dirty="0">
                <a:latin typeface="+mn-ea"/>
              </a:rPr>
              <a:t>2022</a:t>
            </a:r>
            <a:r>
              <a:rPr kumimoji="1" lang="ja-JP" altLang="en-US" sz="2400" dirty="0">
                <a:latin typeface="+mn-ea"/>
              </a:rPr>
              <a:t>年</a:t>
            </a:r>
            <a:r>
              <a:rPr kumimoji="1" lang="en-US" altLang="ja-JP" sz="2400" dirty="0">
                <a:latin typeface="+mn-ea"/>
              </a:rPr>
              <a:t>3</a:t>
            </a:r>
            <a:r>
              <a:rPr kumimoji="1" lang="ja-JP" altLang="en-US" sz="2400" dirty="0">
                <a:latin typeface="+mn-ea"/>
              </a:rPr>
              <a:t>月　</a:t>
            </a:r>
            <a:r>
              <a:rPr lang="ja-JP" altLang="en-US" sz="2400" dirty="0">
                <a:latin typeface="+mn-ea"/>
              </a:rPr>
              <a:t>公益財団法人パブリックリソース財団休眠預金事業「子どもシェルター新設事業」採択団体に</a:t>
            </a:r>
            <a:endParaRPr kumimoji="1" lang="en-US" altLang="ja-JP" sz="2400" dirty="0">
              <a:latin typeface="+mn-ea"/>
            </a:endParaRPr>
          </a:p>
          <a:p>
            <a:pPr marL="0" indent="0">
              <a:buNone/>
            </a:pPr>
            <a:r>
              <a:rPr kumimoji="1" lang="ja-JP" altLang="en-US" sz="2400" dirty="0">
                <a:latin typeface="+mn-ea"/>
              </a:rPr>
              <a:t>・東京都と連携（予算確保）、児童相談所と連携など</a:t>
            </a:r>
            <a:endParaRPr kumimoji="1" lang="en-US" altLang="ja-JP" sz="2400" dirty="0">
              <a:latin typeface="+mn-ea"/>
            </a:endParaRPr>
          </a:p>
          <a:p>
            <a:pPr marL="0" indent="0">
              <a:buNone/>
            </a:pPr>
            <a:r>
              <a:rPr lang="ja-JP" altLang="en-US" sz="2400" dirty="0">
                <a:latin typeface="+mn-ea"/>
              </a:rPr>
              <a:t>・</a:t>
            </a:r>
            <a:r>
              <a:rPr kumimoji="1" lang="en-US" altLang="ja-JP" sz="2400" dirty="0">
                <a:latin typeface="+mn-ea"/>
              </a:rPr>
              <a:t>2022</a:t>
            </a:r>
            <a:r>
              <a:rPr kumimoji="1" lang="ja-JP" altLang="en-US" sz="2400" dirty="0">
                <a:latin typeface="+mn-ea"/>
              </a:rPr>
              <a:t>年</a:t>
            </a:r>
            <a:r>
              <a:rPr kumimoji="1" lang="en-US" altLang="ja-JP" sz="2400" dirty="0">
                <a:latin typeface="+mn-ea"/>
              </a:rPr>
              <a:t>9</a:t>
            </a:r>
            <a:r>
              <a:rPr kumimoji="1" lang="ja-JP" altLang="en-US" sz="2400" dirty="0">
                <a:latin typeface="+mn-ea"/>
              </a:rPr>
              <a:t>月　</a:t>
            </a:r>
            <a:r>
              <a:rPr kumimoji="1" lang="en-US" altLang="ja-JP" sz="2400" dirty="0">
                <a:latin typeface="+mn-ea"/>
              </a:rPr>
              <a:t>NPO</a:t>
            </a:r>
            <a:r>
              <a:rPr kumimoji="1" lang="ja-JP" altLang="en-US" sz="2400" dirty="0">
                <a:latin typeface="+mn-ea"/>
              </a:rPr>
              <a:t>法人に（子ども・若者センターこだま）</a:t>
            </a:r>
            <a:endParaRPr lang="en-US" altLang="ja-JP" sz="2400" dirty="0">
              <a:latin typeface="+mn-ea"/>
            </a:endParaRPr>
          </a:p>
          <a:p>
            <a:pPr marL="0" indent="0">
              <a:buNone/>
            </a:pPr>
            <a:r>
              <a:rPr kumimoji="1" lang="ja-JP" altLang="en-US" sz="2400" dirty="0">
                <a:latin typeface="+mn-ea"/>
              </a:rPr>
              <a:t>・</a:t>
            </a:r>
            <a:r>
              <a:rPr kumimoji="1" lang="en-US" altLang="ja-JP" sz="2400" dirty="0">
                <a:latin typeface="+mn-ea"/>
              </a:rPr>
              <a:t>2022</a:t>
            </a:r>
            <a:r>
              <a:rPr kumimoji="1" lang="ja-JP" altLang="en-US" sz="2400" dirty="0">
                <a:latin typeface="+mn-ea"/>
              </a:rPr>
              <a:t>年</a:t>
            </a:r>
            <a:r>
              <a:rPr kumimoji="1" lang="en-US" altLang="ja-JP" sz="2400" dirty="0">
                <a:latin typeface="+mn-ea"/>
              </a:rPr>
              <a:t>10</a:t>
            </a:r>
            <a:r>
              <a:rPr kumimoji="1" lang="ja-JP" altLang="en-US" sz="2400" dirty="0">
                <a:latin typeface="+mn-ea"/>
              </a:rPr>
              <a:t>月　日野市でシンポジウム　</a:t>
            </a:r>
            <a:endParaRPr kumimoji="1" lang="en-US" altLang="ja-JP" sz="2400" dirty="0">
              <a:latin typeface="+mn-ea"/>
            </a:endParaRPr>
          </a:p>
          <a:p>
            <a:pPr marL="0" indent="0">
              <a:buNone/>
            </a:pPr>
            <a:r>
              <a:rPr lang="ja-JP" altLang="en-US" sz="2400" dirty="0">
                <a:latin typeface="+mn-ea"/>
              </a:rPr>
              <a:t>　新聞にも取り上げていただきました　</a:t>
            </a:r>
            <a:r>
              <a:rPr lang="en-US" altLang="ja-JP" sz="2400" b="0" i="0" dirty="0">
                <a:solidFill>
                  <a:schemeClr val="tx1"/>
                </a:solidFill>
                <a:effectLst/>
                <a:latin typeface="+mn-ea"/>
                <a:hlinkClick r:id="rId2">
                  <a:extLst>
                    <a:ext uri="{A12FA001-AC4F-418D-AE19-62706E023703}">
                      <ahyp:hlinkClr xmlns:ahyp="http://schemas.microsoft.com/office/drawing/2018/hyperlinkcolor" val="tx"/>
                    </a:ext>
                  </a:extLst>
                </a:hlinkClick>
              </a:rPr>
              <a:t>https://www.tokyo-np.co.jp/article/205354</a:t>
            </a:r>
            <a:endParaRPr lang="en-US" altLang="ja-JP" sz="2400" b="0" i="0" dirty="0">
              <a:solidFill>
                <a:schemeClr val="tx1"/>
              </a:solidFill>
              <a:effectLst/>
              <a:latin typeface="+mn-ea"/>
            </a:endParaRPr>
          </a:p>
          <a:p>
            <a:pPr marL="0" indent="0">
              <a:buNone/>
            </a:pPr>
            <a:r>
              <a:rPr lang="ja-JP" altLang="en-US" sz="2400" dirty="0">
                <a:solidFill>
                  <a:schemeClr val="tx1"/>
                </a:solidFill>
                <a:latin typeface="+mn-ea"/>
              </a:rPr>
              <a:t>・</a:t>
            </a:r>
            <a:r>
              <a:rPr lang="en-US" altLang="ja-JP" sz="2400" dirty="0">
                <a:solidFill>
                  <a:schemeClr val="tx1"/>
                </a:solidFill>
                <a:latin typeface="+mn-ea"/>
              </a:rPr>
              <a:t>2023</a:t>
            </a:r>
            <a:r>
              <a:rPr lang="ja-JP" altLang="en-US" sz="2400" dirty="0">
                <a:solidFill>
                  <a:schemeClr val="tx1"/>
                </a:solidFill>
                <a:latin typeface="+mn-ea"/>
              </a:rPr>
              <a:t>年</a:t>
            </a:r>
            <a:r>
              <a:rPr lang="en-US" altLang="ja-JP" sz="2400" dirty="0">
                <a:solidFill>
                  <a:schemeClr val="tx1"/>
                </a:solidFill>
                <a:latin typeface="+mn-ea"/>
              </a:rPr>
              <a:t>4</a:t>
            </a:r>
            <a:r>
              <a:rPr lang="ja-JP" altLang="en-US" sz="2400" dirty="0">
                <a:solidFill>
                  <a:schemeClr val="tx1"/>
                </a:solidFill>
                <a:latin typeface="+mn-ea"/>
              </a:rPr>
              <a:t>月</a:t>
            </a:r>
            <a:r>
              <a:rPr lang="en-US" altLang="ja-JP" sz="2400" dirty="0">
                <a:solidFill>
                  <a:schemeClr val="tx1"/>
                </a:solidFill>
                <a:latin typeface="+mn-ea"/>
              </a:rPr>
              <a:t>15</a:t>
            </a:r>
            <a:r>
              <a:rPr lang="ja-JP" altLang="en-US" sz="2400" dirty="0">
                <a:solidFill>
                  <a:schemeClr val="tx1"/>
                </a:solidFill>
                <a:latin typeface="+mn-ea"/>
              </a:rPr>
              <a:t>日　三鷹市でワークショップ　以後多摩地域数カ所で開催予定</a:t>
            </a:r>
            <a:endParaRPr lang="en-US" altLang="ja-JP" sz="2400" b="0" i="0" dirty="0">
              <a:solidFill>
                <a:schemeClr val="tx1"/>
              </a:solidFill>
              <a:effectLst/>
              <a:latin typeface="+mn-ea"/>
            </a:endParaRPr>
          </a:p>
          <a:p>
            <a:pPr marL="0" indent="0">
              <a:buNone/>
            </a:pPr>
            <a:endParaRPr kumimoji="1" lang="ja-JP" altLang="en-US" sz="2400" dirty="0">
              <a:latin typeface="+mn-ea"/>
            </a:endParaRPr>
          </a:p>
        </p:txBody>
      </p:sp>
      <p:pic>
        <p:nvPicPr>
          <p:cNvPr id="4" name="図 3">
            <a:extLst>
              <a:ext uri="{FF2B5EF4-FFF2-40B4-BE49-F238E27FC236}">
                <a16:creationId xmlns:a16="http://schemas.microsoft.com/office/drawing/2014/main" id="{2D746B52-165C-9CB8-599F-210D63DC74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58828" y="5834743"/>
            <a:ext cx="2333172" cy="1166586"/>
          </a:xfrm>
          <a:prstGeom prst="rect">
            <a:avLst/>
          </a:prstGeom>
        </p:spPr>
      </p:pic>
    </p:spTree>
    <p:extLst>
      <p:ext uri="{BB962C8B-B14F-4D97-AF65-F5344CB8AC3E}">
        <p14:creationId xmlns:p14="http://schemas.microsoft.com/office/powerpoint/2010/main" val="139967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77334" y="609600"/>
            <a:ext cx="8318620" cy="905691"/>
          </a:xfrm>
        </p:spPr>
        <p:txBody>
          <a:bodyPr>
            <a:normAutofit fontScale="90000"/>
          </a:bodyPr>
          <a:lstStyle/>
          <a:p>
            <a:r>
              <a:rPr kumimoji="1" lang="ja-JP" altLang="en-US" dirty="0">
                <a:solidFill>
                  <a:schemeClr val="tx1"/>
                </a:solidFill>
              </a:rPr>
              <a:t>６</a:t>
            </a:r>
            <a:r>
              <a:rPr kumimoji="1" lang="ja-JP" altLang="en-US">
                <a:solidFill>
                  <a:schemeClr val="tx1"/>
                </a:solidFill>
              </a:rPr>
              <a:t>　</a:t>
            </a:r>
            <a:r>
              <a:rPr kumimoji="1" lang="ja-JP" altLang="en-US" dirty="0">
                <a:solidFill>
                  <a:schemeClr val="tx1"/>
                </a:solidFill>
              </a:rPr>
              <a:t>子どもたちを一緒に応援してください</a:t>
            </a:r>
          </a:p>
        </p:txBody>
      </p:sp>
      <p:sp>
        <p:nvSpPr>
          <p:cNvPr id="3" name="コンテンツ プレースホルダー 2"/>
          <p:cNvSpPr>
            <a:spLocks noGrp="1"/>
          </p:cNvSpPr>
          <p:nvPr>
            <p:ph idx="1"/>
          </p:nvPr>
        </p:nvSpPr>
        <p:spPr>
          <a:xfrm>
            <a:off x="152399" y="1378857"/>
            <a:ext cx="12170229" cy="5329576"/>
          </a:xfrm>
        </p:spPr>
        <p:txBody>
          <a:bodyPr>
            <a:normAutofit/>
          </a:bodyPr>
          <a:lstStyle/>
          <a:p>
            <a:pPr marL="0" indent="0">
              <a:buNone/>
            </a:pPr>
            <a:r>
              <a:rPr kumimoji="1" lang="ja-JP" altLang="en-US" sz="2400" dirty="0">
                <a:latin typeface="+mn-ea"/>
              </a:rPr>
              <a:t>・子どもたちからはお金はもらいません。</a:t>
            </a:r>
            <a:endParaRPr kumimoji="1" lang="en-US" altLang="ja-JP" sz="2400" dirty="0">
              <a:latin typeface="+mn-ea"/>
            </a:endParaRPr>
          </a:p>
          <a:p>
            <a:pPr marL="0" indent="0">
              <a:buNone/>
            </a:pPr>
            <a:r>
              <a:rPr lang="ja-JP" altLang="en-US" sz="2400" dirty="0">
                <a:latin typeface="+mn-ea"/>
              </a:rPr>
              <a:t>・「自立援助ホーム」の一類型として公的資金（措置費や補助金）が受けられる見込み</a:t>
            </a:r>
            <a:endParaRPr lang="en-US" altLang="ja-JP" sz="2400" dirty="0">
              <a:latin typeface="+mn-ea"/>
            </a:endParaRPr>
          </a:p>
          <a:p>
            <a:pPr marL="0" indent="0">
              <a:buNone/>
            </a:pPr>
            <a:r>
              <a:rPr kumimoji="1" lang="ja-JP" altLang="en-US" sz="2400" dirty="0">
                <a:latin typeface="+mn-ea"/>
              </a:rPr>
              <a:t>・でも、あたたかな支援をするためにはもっとパワーが必要。</a:t>
            </a:r>
            <a:endParaRPr kumimoji="1" lang="en-US" altLang="ja-JP" sz="2400" dirty="0">
              <a:latin typeface="+mn-ea"/>
            </a:endParaRPr>
          </a:p>
          <a:p>
            <a:pPr marL="0" indent="0">
              <a:buNone/>
            </a:pPr>
            <a:r>
              <a:rPr lang="ja-JP" altLang="en-US" sz="2400" dirty="0">
                <a:latin typeface="+mn-ea"/>
              </a:rPr>
              <a:t>・「とても困っている子ども」に直接届く支援。子どもの将来を応援。</a:t>
            </a:r>
            <a:endParaRPr lang="en-US" altLang="ja-JP" sz="2400" dirty="0">
              <a:latin typeface="+mn-ea"/>
            </a:endParaRPr>
          </a:p>
          <a:p>
            <a:pPr marL="0" indent="0">
              <a:buNone/>
            </a:pPr>
            <a:r>
              <a:rPr kumimoji="1" lang="ja-JP" altLang="en-US" sz="2400" dirty="0">
                <a:latin typeface="+mn-ea"/>
              </a:rPr>
              <a:t>・ぜひ会員に、ぜひご協力を。</a:t>
            </a:r>
            <a:endParaRPr kumimoji="1" lang="en-US" altLang="ja-JP" sz="2400" dirty="0">
              <a:latin typeface="+mn-ea"/>
            </a:endParaRPr>
          </a:p>
          <a:p>
            <a:pPr marL="0" indent="0">
              <a:buNone/>
            </a:pPr>
            <a:r>
              <a:rPr lang="ja-JP" altLang="en-US" sz="2400" dirty="0">
                <a:latin typeface="+mn-ea"/>
              </a:rPr>
              <a:t>・広く知らせていただき、多摩地域の大人みんなで。</a:t>
            </a:r>
            <a:endParaRPr kumimoji="1" lang="en-US" altLang="ja-JP" sz="2400" dirty="0">
              <a:latin typeface="+mn-ea"/>
            </a:endParaRPr>
          </a:p>
          <a:p>
            <a:pPr marL="0" indent="0">
              <a:buNone/>
            </a:pPr>
            <a:r>
              <a:rPr lang="ja-JP" altLang="en-US" sz="2400" dirty="0">
                <a:latin typeface="+mn-ea"/>
              </a:rPr>
              <a:t>・子どもたちの「助けて」の声を受け止め、子どもたちに「信用できる大人だっているじゃん」「この社会で生きていってもいい」と思ってもらうために。</a:t>
            </a:r>
            <a:endParaRPr lang="en-US" altLang="ja-JP" sz="2400" dirty="0">
              <a:latin typeface="+mn-ea"/>
            </a:endParaRPr>
          </a:p>
          <a:p>
            <a:pPr marL="0" indent="0">
              <a:buNone/>
            </a:pPr>
            <a:endParaRPr kumimoji="1" lang="ja-JP" altLang="en-US" sz="2400" dirty="0">
              <a:latin typeface="+mn-ea"/>
            </a:endParaRPr>
          </a:p>
        </p:txBody>
      </p:sp>
      <p:pic>
        <p:nvPicPr>
          <p:cNvPr id="4" name="図 3">
            <a:extLst>
              <a:ext uri="{FF2B5EF4-FFF2-40B4-BE49-F238E27FC236}">
                <a16:creationId xmlns:a16="http://schemas.microsoft.com/office/drawing/2014/main" id="{1BE3F68E-3B3E-1834-E510-82F0B30F64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858828" y="5834743"/>
            <a:ext cx="2333172" cy="1166586"/>
          </a:xfrm>
          <a:prstGeom prst="rect">
            <a:avLst/>
          </a:prstGeom>
        </p:spPr>
      </p:pic>
    </p:spTree>
    <p:extLst>
      <p:ext uri="{BB962C8B-B14F-4D97-AF65-F5344CB8AC3E}">
        <p14:creationId xmlns:p14="http://schemas.microsoft.com/office/powerpoint/2010/main" val="1673762695"/>
      </p:ext>
    </p:extLst>
  </p:cSld>
  <p:clrMapOvr>
    <a:masterClrMapping/>
  </p:clrMapOvr>
</p:sld>
</file>

<file path=ppt/theme/theme1.xml><?xml version="1.0" encoding="utf-8"?>
<a:theme xmlns:a="http://schemas.openxmlformats.org/drawingml/2006/main" name="ファセット">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9394</TotalTime>
  <Words>1006</Words>
  <Application>Microsoft Office PowerPoint</Application>
  <PresentationFormat>ワイド画面</PresentationFormat>
  <Paragraphs>74</Paragraphs>
  <Slides>8</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メイリオ</vt:lpstr>
      <vt:lpstr>游ゴシック</vt:lpstr>
      <vt:lpstr>Arial</vt:lpstr>
      <vt:lpstr>Trebuchet MS</vt:lpstr>
      <vt:lpstr>Wingdings 3</vt:lpstr>
      <vt:lpstr>ファセット</vt:lpstr>
      <vt:lpstr>子どもシェルター「こだま」を 応援してください！</vt:lpstr>
      <vt:lpstr>１　増え続ける児童虐待受理</vt:lpstr>
      <vt:lpstr>２　居場所のない子ども・若者たち</vt:lpstr>
      <vt:lpstr>３　一時保護所の困難 </vt:lpstr>
      <vt:lpstr>４　子どもシェルター （１）子どもシェルター</vt:lpstr>
      <vt:lpstr>４　子どもシェルター （２）こだま </vt:lpstr>
      <vt:lpstr>５　こだまのこれまで</vt:lpstr>
      <vt:lpstr>６　子どもたちを一緒に応援してください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遺言の効用</dc:title>
  <dc:creator>木村真実</dc:creator>
  <cp:lastModifiedBy>木村 真実</cp:lastModifiedBy>
  <cp:revision>116</cp:revision>
  <cp:lastPrinted>2023-04-12T12:01:46Z</cp:lastPrinted>
  <dcterms:created xsi:type="dcterms:W3CDTF">2016-06-24T22:33:20Z</dcterms:created>
  <dcterms:modified xsi:type="dcterms:W3CDTF">2023-04-14T23:45:59Z</dcterms:modified>
</cp:coreProperties>
</file>