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handoutMasterIdLst>
    <p:handoutMasterId r:id="rId30"/>
  </p:handoutMasterIdLst>
  <p:sldIdLst>
    <p:sldId id="256" r:id="rId2"/>
    <p:sldId id="280" r:id="rId3"/>
    <p:sldId id="276" r:id="rId4"/>
    <p:sldId id="257" r:id="rId5"/>
    <p:sldId id="258" r:id="rId6"/>
    <p:sldId id="259" r:id="rId7"/>
    <p:sldId id="260" r:id="rId8"/>
    <p:sldId id="281" r:id="rId9"/>
    <p:sldId id="283" r:id="rId10"/>
    <p:sldId id="275" r:id="rId11"/>
    <p:sldId id="267" r:id="rId12"/>
    <p:sldId id="270" r:id="rId13"/>
    <p:sldId id="269" r:id="rId14"/>
    <p:sldId id="268" r:id="rId15"/>
    <p:sldId id="261" r:id="rId16"/>
    <p:sldId id="282" r:id="rId17"/>
    <p:sldId id="262" r:id="rId18"/>
    <p:sldId id="263" r:id="rId19"/>
    <p:sldId id="265" r:id="rId20"/>
    <p:sldId id="264" r:id="rId21"/>
    <p:sldId id="284" r:id="rId22"/>
    <p:sldId id="285" r:id="rId23"/>
    <p:sldId id="271" r:id="rId24"/>
    <p:sldId id="272" r:id="rId25"/>
    <p:sldId id="273" r:id="rId26"/>
    <p:sldId id="274" r:id="rId27"/>
    <p:sldId id="266" r:id="rId28"/>
    <p:sldId id="279" r:id="rId29"/>
  </p:sldIdLst>
  <p:sldSz cx="9144000" cy="6858000" type="screen4x3"/>
  <p:notesSz cx="6888163"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24" autoAdjust="0"/>
    <p:restoredTop sz="94660"/>
  </p:normalViewPr>
  <p:slideViewPr>
    <p:cSldViewPr>
      <p:cViewPr varScale="1">
        <p:scale>
          <a:sx n="76" d="100"/>
          <a:sy n="76" d="100"/>
        </p:scale>
        <p:origin x="-70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871" cy="500936"/>
          </a:xfrm>
          <a:prstGeom prst="rect">
            <a:avLst/>
          </a:prstGeom>
        </p:spPr>
        <p:txBody>
          <a:bodyPr vert="horz" lIns="96606" tIns="48303" rIns="96606" bIns="48303" rtlCol="0"/>
          <a:lstStyle>
            <a:lvl1pPr algn="l">
              <a:defRPr sz="1300"/>
            </a:lvl1pPr>
          </a:lstStyle>
          <a:p>
            <a:endParaRPr kumimoji="1" lang="ja-JP" altLang="en-US"/>
          </a:p>
        </p:txBody>
      </p:sp>
      <p:sp>
        <p:nvSpPr>
          <p:cNvPr id="3" name="日付プレースホルダー 2"/>
          <p:cNvSpPr>
            <a:spLocks noGrp="1"/>
          </p:cNvSpPr>
          <p:nvPr>
            <p:ph type="dt" sz="quarter" idx="1"/>
          </p:nvPr>
        </p:nvSpPr>
        <p:spPr>
          <a:xfrm>
            <a:off x="3901698" y="0"/>
            <a:ext cx="2984871" cy="500936"/>
          </a:xfrm>
          <a:prstGeom prst="rect">
            <a:avLst/>
          </a:prstGeom>
        </p:spPr>
        <p:txBody>
          <a:bodyPr vert="horz" lIns="96606" tIns="48303" rIns="96606" bIns="48303" rtlCol="0"/>
          <a:lstStyle>
            <a:lvl1pPr algn="r">
              <a:defRPr sz="1300"/>
            </a:lvl1pPr>
          </a:lstStyle>
          <a:p>
            <a:fld id="{B3C668BF-458A-441F-8CFC-FB5F3D560777}" type="datetimeFigureOut">
              <a:rPr kumimoji="1" lang="ja-JP" altLang="en-US" smtClean="0"/>
              <a:t>2025/6/24</a:t>
            </a:fld>
            <a:endParaRPr kumimoji="1" lang="ja-JP" altLang="en-US"/>
          </a:p>
        </p:txBody>
      </p:sp>
      <p:sp>
        <p:nvSpPr>
          <p:cNvPr id="4" name="フッター プレースホルダー 3"/>
          <p:cNvSpPr>
            <a:spLocks noGrp="1"/>
          </p:cNvSpPr>
          <p:nvPr>
            <p:ph type="ftr" sz="quarter" idx="2"/>
          </p:nvPr>
        </p:nvSpPr>
        <p:spPr>
          <a:xfrm>
            <a:off x="0" y="9516038"/>
            <a:ext cx="2984871" cy="500936"/>
          </a:xfrm>
          <a:prstGeom prst="rect">
            <a:avLst/>
          </a:prstGeom>
        </p:spPr>
        <p:txBody>
          <a:bodyPr vert="horz" lIns="96606" tIns="48303" rIns="96606" bIns="48303" rtlCol="0" anchor="b"/>
          <a:lstStyle>
            <a:lvl1pPr algn="l">
              <a:defRPr sz="1300"/>
            </a:lvl1pPr>
          </a:lstStyle>
          <a:p>
            <a:endParaRPr kumimoji="1" lang="ja-JP" altLang="en-US"/>
          </a:p>
        </p:txBody>
      </p:sp>
      <p:sp>
        <p:nvSpPr>
          <p:cNvPr id="5" name="スライド番号プレースホルダー 4"/>
          <p:cNvSpPr>
            <a:spLocks noGrp="1"/>
          </p:cNvSpPr>
          <p:nvPr>
            <p:ph type="sldNum" sz="quarter" idx="3"/>
          </p:nvPr>
        </p:nvSpPr>
        <p:spPr>
          <a:xfrm>
            <a:off x="3901698" y="9516038"/>
            <a:ext cx="2984871" cy="500936"/>
          </a:xfrm>
          <a:prstGeom prst="rect">
            <a:avLst/>
          </a:prstGeom>
        </p:spPr>
        <p:txBody>
          <a:bodyPr vert="horz" lIns="96606" tIns="48303" rIns="96606" bIns="48303" rtlCol="0" anchor="b"/>
          <a:lstStyle>
            <a:lvl1pPr algn="r">
              <a:defRPr sz="1300"/>
            </a:lvl1pPr>
          </a:lstStyle>
          <a:p>
            <a:fld id="{8417AFE6-B992-4048-B600-5A4804A2B74D}" type="slidenum">
              <a:rPr kumimoji="1" lang="ja-JP" altLang="en-US" smtClean="0"/>
              <a:t>‹#›</a:t>
            </a:fld>
            <a:endParaRPr kumimoji="1" lang="ja-JP" altLang="en-US"/>
          </a:p>
        </p:txBody>
      </p:sp>
    </p:spTree>
    <p:extLst>
      <p:ext uri="{BB962C8B-B14F-4D97-AF65-F5344CB8AC3E}">
        <p14:creationId xmlns:p14="http://schemas.microsoft.com/office/powerpoint/2010/main" val="209683944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CBE878A-F4FD-4DBF-9B7E-3821F58AB4DB}" type="datetimeFigureOut">
              <a:rPr kumimoji="1" lang="ja-JP" altLang="en-US" smtClean="0"/>
              <a:t>2025/6/24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A15E39-A773-4EA6-A052-41931024C516}"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CBE878A-F4FD-4DBF-9B7E-3821F58AB4DB}" type="datetimeFigureOut">
              <a:rPr kumimoji="1" lang="ja-JP" altLang="en-US" smtClean="0"/>
              <a:t>2025/6/24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A15E39-A773-4EA6-A052-41931024C516}"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CBE878A-F4FD-4DBF-9B7E-3821F58AB4DB}" type="datetimeFigureOut">
              <a:rPr kumimoji="1" lang="ja-JP" altLang="en-US" smtClean="0"/>
              <a:t>2025/6/24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A15E39-A773-4EA6-A052-41931024C516}" type="slidenum">
              <a:rPr kumimoji="1" lang="ja-JP" altLang="en-US" smtClean="0"/>
              <a:t>‹#›</a:t>
            </a:fld>
            <a:endParaRPr kumimoji="1" lang="ja-JP" alt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CBE878A-F4FD-4DBF-9B7E-3821F58AB4DB}" type="datetimeFigureOut">
              <a:rPr kumimoji="1" lang="ja-JP" altLang="en-US" smtClean="0"/>
              <a:t>2025/6/24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A15E39-A773-4EA6-A052-41931024C516}" type="slidenum">
              <a:rPr kumimoji="1" lang="ja-JP" altLang="en-US" smtClean="0"/>
              <a:t>‹#›</a:t>
            </a:fld>
            <a:endParaRPr kumimoji="1" lang="ja-JP" altLang="en-US"/>
          </a:p>
        </p:txBody>
      </p:sp>
      <p:sp>
        <p:nvSpPr>
          <p:cNvPr id="7" name="Title 6"/>
          <p:cNvSpPr>
            <a:spLocks noGrp="1"/>
          </p:cNvSpPr>
          <p:nvPr>
            <p:ph type="title"/>
          </p:nvPr>
        </p:nvSpPr>
        <p:spPr/>
        <p:txBody>
          <a:bodyPr/>
          <a:lstStyle/>
          <a:p>
            <a:r>
              <a:rPr lang="ja-JP" altLang="en-US"/>
              <a:t>マスター タイトルの書式設定</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CBE878A-F4FD-4DBF-9B7E-3821F58AB4DB}" type="datetimeFigureOut">
              <a:rPr kumimoji="1" lang="ja-JP" altLang="en-US" smtClean="0"/>
              <a:t>2025/6/24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A15E39-A773-4EA6-A052-41931024C516}"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5" name="Date Placeholder 4"/>
          <p:cNvSpPr>
            <a:spLocks noGrp="1"/>
          </p:cNvSpPr>
          <p:nvPr>
            <p:ph type="dt" sz="half" idx="10"/>
          </p:nvPr>
        </p:nvSpPr>
        <p:spPr/>
        <p:txBody>
          <a:bodyPr/>
          <a:lstStyle/>
          <a:p>
            <a:fld id="{CCBE878A-F4FD-4DBF-9B7E-3821F58AB4DB}" type="datetimeFigureOut">
              <a:rPr kumimoji="1" lang="ja-JP" altLang="en-US" smtClean="0"/>
              <a:t>2025/6/24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A15E39-A773-4EA6-A052-41931024C516}" type="slidenum">
              <a:rPr kumimoji="1" lang="ja-JP" altLang="en-US" smtClean="0"/>
              <a:t>‹#›</a:t>
            </a:fld>
            <a:endParaRPr kumimoji="1" lang="ja-JP" altLang="en-US"/>
          </a:p>
        </p:txBody>
      </p:sp>
      <p:sp>
        <p:nvSpPr>
          <p:cNvPr id="9" name="Content Placeholder 8"/>
          <p:cNvSpPr>
            <a:spLocks noGrp="1"/>
          </p:cNvSpPr>
          <p:nvPr>
            <p:ph sz="quarter" idx="13"/>
          </p:nvPr>
        </p:nvSpPr>
        <p:spPr>
          <a:xfrm>
            <a:off x="676655" y="2679192"/>
            <a:ext cx="3822192" cy="34472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CBE878A-F4FD-4DBF-9B7E-3821F58AB4DB}" type="datetimeFigureOut">
              <a:rPr kumimoji="1" lang="ja-JP" altLang="en-US" smtClean="0"/>
              <a:t>2025/6/24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9A15E39-A773-4EA6-A052-41931024C516}"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CCBE878A-F4FD-4DBF-9B7E-3821F58AB4DB}" type="datetimeFigureOut">
              <a:rPr kumimoji="1" lang="ja-JP" altLang="en-US" smtClean="0"/>
              <a:t>2025/6/24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9A15E39-A773-4EA6-A052-41931024C516}"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CBE878A-F4FD-4DBF-9B7E-3821F58AB4DB}" type="datetimeFigureOut">
              <a:rPr kumimoji="1" lang="ja-JP" altLang="en-US" smtClean="0"/>
              <a:t>2025/6/24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9A15E39-A773-4EA6-A052-41931024C516}"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CBE878A-F4FD-4DBF-9B7E-3821F58AB4DB}" type="datetimeFigureOut">
              <a:rPr kumimoji="1" lang="ja-JP" altLang="en-US" smtClean="0"/>
              <a:t>2025/6/24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A15E39-A773-4EA6-A052-41931024C516}" type="slidenum">
              <a:rPr kumimoji="1" lang="ja-JP" altLang="en-US" smtClean="0"/>
              <a:t>‹#›</a:t>
            </a:fld>
            <a:endParaRPr kumimoji="1" lang="ja-JP" alt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CBE878A-F4FD-4DBF-9B7E-3821F58AB4DB}" type="datetimeFigureOut">
              <a:rPr kumimoji="1" lang="ja-JP" altLang="en-US" smtClean="0"/>
              <a:t>2025/6/24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A15E39-A773-4EA6-A052-41931024C516}" type="slidenum">
              <a:rPr kumimoji="1" lang="ja-JP" altLang="en-US" smtClean="0"/>
              <a:t>‹#›</a:t>
            </a:fld>
            <a:endParaRPr kumimoji="1" lang="ja-JP" alt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CBE878A-F4FD-4DBF-9B7E-3821F58AB4DB}" type="datetimeFigureOut">
              <a:rPr kumimoji="1" lang="ja-JP" altLang="en-US" smtClean="0"/>
              <a:t>2025/6/24</a:t>
            </a:fld>
            <a:endParaRPr kumimoji="1" lang="ja-JP" alt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kumimoji="1" lang="ja-JP" alt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39A15E39-A773-4EA6-A052-41931024C516}" type="slidenum">
              <a:rPr kumimoji="1" lang="ja-JP" altLang="en-US" smtClean="0"/>
              <a:t>‹#›</a:t>
            </a:fld>
            <a:endParaRPr kumimoji="1" lang="ja-JP" alt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kumimoji="1"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kumimoji="1"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kumimoji="1"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kumimoji="1"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kumimoji="1"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283968" y="3789040"/>
            <a:ext cx="4680520" cy="1442522"/>
          </a:xfrm>
        </p:spPr>
        <p:txBody>
          <a:bodyPr>
            <a:normAutofit/>
          </a:bodyPr>
          <a:lstStyle/>
          <a:p>
            <a:r>
              <a:rPr kumimoji="1" lang="ja-JP" altLang="en-US" sz="2800" dirty="0" smtClean="0"/>
              <a:t>２０２</a:t>
            </a:r>
            <a:r>
              <a:rPr lang="ja-JP" altLang="en-US" sz="2800" dirty="0" smtClean="0"/>
              <a:t>５年６月２６日</a:t>
            </a:r>
            <a:r>
              <a:rPr lang="en-US" altLang="ja-JP" sz="2800" dirty="0"/>
              <a:t/>
            </a:r>
            <a:br>
              <a:rPr lang="en-US" altLang="ja-JP" sz="2800" dirty="0"/>
            </a:br>
            <a:r>
              <a:rPr lang="ja-JP" altLang="en-US" sz="2800" dirty="0" smtClean="0">
                <a:latin typeface="+mj-ea"/>
              </a:rPr>
              <a:t>於　</a:t>
            </a:r>
            <a:r>
              <a:rPr lang="zh-TW" altLang="en-US" sz="2800" dirty="0" smtClean="0">
                <a:latin typeface="HGP明朝E" panose="02020900000000000000" pitchFamily="18" charset="-128"/>
                <a:ea typeface="HGP明朝E" panose="02020900000000000000" pitchFamily="18" charset="-128"/>
              </a:rPr>
              <a:t>佐藤</a:t>
            </a:r>
            <a:r>
              <a:rPr lang="zh-TW" altLang="en-US" sz="2800" dirty="0">
                <a:latin typeface="HGP明朝E" panose="02020900000000000000" pitchFamily="18" charset="-128"/>
                <a:ea typeface="HGP明朝E" panose="02020900000000000000" pitchFamily="18" charset="-128"/>
              </a:rPr>
              <a:t>総合法律</a:t>
            </a:r>
            <a:r>
              <a:rPr lang="zh-TW" altLang="en-US" sz="2800" dirty="0" smtClean="0">
                <a:latin typeface="HGP明朝E" panose="02020900000000000000" pitchFamily="18" charset="-128"/>
                <a:ea typeface="HGP明朝E" panose="02020900000000000000" pitchFamily="18" charset="-128"/>
              </a:rPr>
              <a:t>事務所</a:t>
            </a:r>
            <a:r>
              <a:rPr lang="en-US" altLang="zh-TW" sz="2800" dirty="0" smtClean="0">
                <a:latin typeface="HGP明朝E" panose="02020900000000000000" pitchFamily="18" charset="-128"/>
                <a:ea typeface="HGP明朝E" panose="02020900000000000000" pitchFamily="18" charset="-128"/>
              </a:rPr>
              <a:t/>
            </a:r>
            <a:br>
              <a:rPr lang="en-US" altLang="zh-TW" sz="2800" dirty="0" smtClean="0">
                <a:latin typeface="HGP明朝E" panose="02020900000000000000" pitchFamily="18" charset="-128"/>
                <a:ea typeface="HGP明朝E" panose="02020900000000000000" pitchFamily="18" charset="-128"/>
              </a:rPr>
            </a:br>
            <a:r>
              <a:rPr lang="zh-TW" altLang="en-US" sz="2800" dirty="0" smtClean="0">
                <a:latin typeface="HGP明朝E" panose="02020900000000000000" pitchFamily="18" charset="-128"/>
                <a:ea typeface="HGP明朝E" panose="02020900000000000000" pitchFamily="18" charset="-128"/>
              </a:rPr>
              <a:t>７階会議室</a:t>
            </a:r>
            <a:endParaRPr kumimoji="1" lang="ja-JP" altLang="en-US" sz="2800" dirty="0">
              <a:latin typeface="+mj-ea"/>
            </a:endParaRPr>
          </a:p>
        </p:txBody>
      </p:sp>
      <p:sp>
        <p:nvSpPr>
          <p:cNvPr id="4" name="タイトル 1">
            <a:extLst>
              <a:ext uri="{FF2B5EF4-FFF2-40B4-BE49-F238E27FC236}">
                <a16:creationId xmlns:a16="http://schemas.microsoft.com/office/drawing/2014/main" xmlns="" id="{B3B01D57-FE60-EBA6-05A5-E404C2BC1C99}"/>
              </a:ext>
            </a:extLst>
          </p:cNvPr>
          <p:cNvSpPr txBox="1">
            <a:spLocks/>
          </p:cNvSpPr>
          <p:nvPr/>
        </p:nvSpPr>
        <p:spPr>
          <a:xfrm>
            <a:off x="727956" y="1133128"/>
            <a:ext cx="7992888" cy="2331691"/>
          </a:xfrm>
          <a:prstGeom prst="rect">
            <a:avLst/>
          </a:prstGeom>
        </p:spPr>
        <p:txBody>
          <a:bodyPr vert="horz" lIns="91440" tIns="45720" rIns="91440" bIns="45720" rtlCol="0" anchor="b">
            <a:norm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dirty="0"/>
              <a:t>特定非営利活動法人</a:t>
            </a:r>
            <a:r>
              <a:rPr lang="en-US" altLang="ja-JP" dirty="0"/>
              <a:t/>
            </a:r>
            <a:br>
              <a:rPr lang="en-US" altLang="ja-JP" dirty="0"/>
            </a:br>
            <a:r>
              <a:rPr lang="ja-JP" altLang="en-US" dirty="0"/>
              <a:t>子どもへの学習支援基金</a:t>
            </a:r>
            <a:r>
              <a:rPr lang="en-US" altLang="ja-JP" dirty="0"/>
              <a:t/>
            </a:r>
            <a:br>
              <a:rPr lang="en-US" altLang="ja-JP" dirty="0"/>
            </a:br>
            <a:r>
              <a:rPr lang="ja-JP" altLang="en-US" dirty="0" smtClean="0"/>
              <a:t>第６回</a:t>
            </a:r>
            <a:r>
              <a:rPr lang="ja-JP" altLang="en-US" dirty="0"/>
              <a:t>総会</a:t>
            </a:r>
            <a:r>
              <a:rPr lang="ja-JP" altLang="en-US" dirty="0" smtClean="0"/>
              <a:t>及び講演会</a:t>
            </a:r>
            <a:endParaRPr lang="ja-JP" altLang="en-US" dirty="0"/>
          </a:p>
        </p:txBody>
      </p:sp>
    </p:spTree>
    <p:extLst>
      <p:ext uri="{BB962C8B-B14F-4D97-AF65-F5344CB8AC3E}">
        <p14:creationId xmlns:p14="http://schemas.microsoft.com/office/powerpoint/2010/main" val="2857958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rmAutofit fontScale="90000"/>
          </a:bodyPr>
          <a:lstStyle/>
          <a:p>
            <a:pPr algn="l"/>
            <a:r>
              <a:rPr lang="zh-TW" altLang="en-US" sz="2800" dirty="0"/>
              <a:t>第２号議案－２</a:t>
            </a:r>
            <a:r>
              <a:rPr lang="en-US" altLang="zh-TW" dirty="0"/>
              <a:t/>
            </a:r>
            <a:br>
              <a:rPr lang="en-US" altLang="zh-TW" dirty="0"/>
            </a:br>
            <a:r>
              <a:rPr lang="zh-TW" altLang="en-US" dirty="0"/>
              <a:t>	</a:t>
            </a:r>
            <a:r>
              <a:rPr lang="zh-TW" altLang="en-US" sz="4000" dirty="0" smtClean="0"/>
              <a:t>令和</a:t>
            </a:r>
            <a:r>
              <a:rPr lang="ja-JP" altLang="en-US" sz="4000" dirty="0"/>
              <a:t>６</a:t>
            </a:r>
            <a:r>
              <a:rPr lang="zh-TW" altLang="en-US" sz="4000" dirty="0" smtClean="0"/>
              <a:t>年度</a:t>
            </a:r>
            <a:r>
              <a:rPr lang="zh-TW" altLang="en-US" sz="4000" dirty="0"/>
              <a:t>活動計算書</a:t>
            </a:r>
            <a:r>
              <a:rPr lang="zh-TW" altLang="en-US" sz="2700" dirty="0"/>
              <a:t>（抜粋</a:t>
            </a:r>
            <a:r>
              <a:rPr lang="zh-TW" altLang="en-US" sz="2700" dirty="0" smtClean="0"/>
              <a:t>）</a:t>
            </a:r>
            <a:r>
              <a:rPr lang="ja-JP" altLang="en-US" sz="2200" dirty="0" smtClean="0"/>
              <a:t>令７</a:t>
            </a:r>
            <a:r>
              <a:rPr lang="en-US" altLang="ja-JP" sz="2200" dirty="0" smtClean="0"/>
              <a:t>.</a:t>
            </a:r>
            <a:r>
              <a:rPr lang="ja-JP" altLang="en-US" sz="2200" dirty="0" smtClean="0"/>
              <a:t>３</a:t>
            </a:r>
            <a:r>
              <a:rPr lang="en-US" altLang="ja-JP" sz="2200" dirty="0" smtClean="0"/>
              <a:t>.</a:t>
            </a:r>
            <a:r>
              <a:rPr lang="ja-JP" altLang="en-US" sz="2200" dirty="0" smtClean="0"/>
              <a:t>３１まで</a:t>
            </a:r>
            <a:endParaRPr kumimoji="1" lang="ja-JP" altLang="en-US" sz="1300" dirty="0"/>
          </a:p>
        </p:txBody>
      </p:sp>
      <p:graphicFrame>
        <p:nvGraphicFramePr>
          <p:cNvPr id="9" name="表 8"/>
          <p:cNvGraphicFramePr>
            <a:graphicFrameLocks noGrp="1"/>
          </p:cNvGraphicFramePr>
          <p:nvPr>
            <p:extLst>
              <p:ext uri="{D42A27DB-BD31-4B8C-83A1-F6EECF244321}">
                <p14:modId xmlns:p14="http://schemas.microsoft.com/office/powerpoint/2010/main" val="2671799023"/>
              </p:ext>
            </p:extLst>
          </p:nvPr>
        </p:nvGraphicFramePr>
        <p:xfrm>
          <a:off x="899592" y="2420888"/>
          <a:ext cx="7632848" cy="3419848"/>
        </p:xfrm>
        <a:graphic>
          <a:graphicData uri="http://schemas.openxmlformats.org/drawingml/2006/table">
            <a:tbl>
              <a:tblPr bandRow="1">
                <a:tableStyleId>{69CF1AB2-1976-4502-BF36-3FF5EA218861}</a:tableStyleId>
              </a:tblPr>
              <a:tblGrid>
                <a:gridCol w="2664296">
                  <a:extLst>
                    <a:ext uri="{9D8B030D-6E8A-4147-A177-3AD203B41FA5}">
                      <a16:colId xmlns:a16="http://schemas.microsoft.com/office/drawing/2014/main" xmlns="" val="20000"/>
                    </a:ext>
                  </a:extLst>
                </a:gridCol>
                <a:gridCol w="1656184">
                  <a:extLst>
                    <a:ext uri="{9D8B030D-6E8A-4147-A177-3AD203B41FA5}">
                      <a16:colId xmlns:a16="http://schemas.microsoft.com/office/drawing/2014/main" xmlns="" val="20001"/>
                    </a:ext>
                  </a:extLst>
                </a:gridCol>
                <a:gridCol w="1656184">
                  <a:extLst>
                    <a:ext uri="{9D8B030D-6E8A-4147-A177-3AD203B41FA5}">
                      <a16:colId xmlns:a16="http://schemas.microsoft.com/office/drawing/2014/main" xmlns="" val="20002"/>
                    </a:ext>
                  </a:extLst>
                </a:gridCol>
                <a:gridCol w="1656184">
                  <a:extLst>
                    <a:ext uri="{9D8B030D-6E8A-4147-A177-3AD203B41FA5}">
                      <a16:colId xmlns:a16="http://schemas.microsoft.com/office/drawing/2014/main" xmlns="" val="20003"/>
                    </a:ext>
                  </a:extLst>
                </a:gridCol>
              </a:tblGrid>
              <a:tr h="42748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１．受取会費</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22</a:t>
                      </a:r>
                      <a:r>
                        <a:rPr kumimoji="1" lang="ja-JP" altLang="en-US" sz="1800" dirty="0" smtClean="0">
                          <a:latin typeface="BIZ UDPゴシック" panose="020B0400000000000000" pitchFamily="50" charset="-128"/>
                          <a:ea typeface="BIZ UDPゴシック" panose="020B0400000000000000" pitchFamily="50" charset="-128"/>
                        </a:rPr>
                        <a:t>５</a:t>
                      </a:r>
                      <a:r>
                        <a:rPr kumimoji="1" lang="en-US" altLang="ja-JP" sz="1800" dirty="0" smtClean="0">
                          <a:latin typeface="BIZ UDPゴシック" panose="020B0400000000000000" pitchFamily="50" charset="-128"/>
                          <a:ea typeface="BIZ UDPゴシック" panose="020B0400000000000000" pitchFamily="50" charset="-128"/>
                        </a:rPr>
                        <a:t>,000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0"/>
                  </a:ext>
                </a:extLst>
              </a:tr>
              <a:tr h="42748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　　正会員受取会費</a:t>
                      </a: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180,000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1"/>
                  </a:ext>
                </a:extLst>
              </a:tr>
              <a:tr h="42748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　　賛助会員受取会費</a:t>
                      </a: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45,000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2"/>
                  </a:ext>
                </a:extLst>
              </a:tr>
              <a:tr h="427481">
                <a:tc>
                  <a:txBody>
                    <a:bodyPr/>
                    <a:lstStyle/>
                    <a:p>
                      <a:r>
                        <a:rPr kumimoji="1" lang="ja-JP" altLang="en-US" sz="1800" dirty="0">
                          <a:latin typeface="BIZ UDPゴシック" panose="020B0400000000000000" pitchFamily="50" charset="-128"/>
                          <a:ea typeface="BIZ UDPゴシック" panose="020B0400000000000000" pitchFamily="50" charset="-128"/>
                        </a:rPr>
                        <a:t>２．受取寄付金</a:t>
                      </a:r>
                      <a:endParaRPr kumimoji="1" lang="en-US" altLang="ja-JP"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1,440,000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3"/>
                  </a:ext>
                </a:extLst>
              </a:tr>
              <a:tr h="427481">
                <a:tc>
                  <a:txBody>
                    <a:bodyPr/>
                    <a:lstStyle/>
                    <a:p>
                      <a:r>
                        <a:rPr kumimoji="1" lang="ja-JP" altLang="en-US" sz="1800" dirty="0" smtClean="0">
                          <a:latin typeface="BIZ UDPゴシック" panose="020B0400000000000000" pitchFamily="50" charset="-128"/>
                          <a:ea typeface="BIZ UDPゴシック" panose="020B0400000000000000" pitchFamily="50" charset="-128"/>
                        </a:rPr>
                        <a:t>３</a:t>
                      </a:r>
                      <a:r>
                        <a:rPr kumimoji="1" lang="zh-TW" altLang="en-US" sz="1800" dirty="0" smtClean="0">
                          <a:latin typeface="BIZ UDPゴシック" panose="020B0400000000000000" pitchFamily="50" charset="-128"/>
                          <a:ea typeface="BIZ UDPゴシック" panose="020B0400000000000000" pitchFamily="50" charset="-128"/>
                        </a:rPr>
                        <a:t>．</a:t>
                      </a:r>
                      <a:r>
                        <a:rPr kumimoji="1" lang="ja-JP" altLang="en-US" sz="1800" dirty="0" smtClean="0">
                          <a:latin typeface="BIZ UDPゴシック" panose="020B0400000000000000" pitchFamily="50" charset="-128"/>
                          <a:ea typeface="BIZ UDPゴシック" panose="020B0400000000000000" pitchFamily="50" charset="-128"/>
                        </a:rPr>
                        <a:t>受取補助金</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ja-JP" altLang="en-US" sz="1800" dirty="0" smtClean="0">
                          <a:latin typeface="BIZ UDPゴシック" panose="020B0400000000000000" pitchFamily="50" charset="-128"/>
                          <a:ea typeface="BIZ UDPゴシック" panose="020B0400000000000000" pitchFamily="50" charset="-128"/>
                        </a:rPr>
                        <a:t>３</a:t>
                      </a:r>
                      <a:r>
                        <a:rPr kumimoji="1" lang="en-US" altLang="ja-JP" sz="1800" dirty="0" smtClean="0">
                          <a:latin typeface="BIZ UDPゴシック" panose="020B0400000000000000" pitchFamily="50" charset="-128"/>
                          <a:ea typeface="BIZ UDPゴシック" panose="020B0400000000000000" pitchFamily="50" charset="-128"/>
                        </a:rPr>
                        <a:t>50,000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4"/>
                  </a:ext>
                </a:extLst>
              </a:tr>
              <a:tr h="427481">
                <a:tc>
                  <a:txBody>
                    <a:bodyPr/>
                    <a:lstStyle/>
                    <a:p>
                      <a:r>
                        <a:rPr kumimoji="1" lang="en-US" altLang="ja-JP" sz="1800" dirty="0" smtClean="0">
                          <a:latin typeface="BIZ UDPゴシック" panose="020B0400000000000000" pitchFamily="50" charset="-128"/>
                          <a:ea typeface="BIZ UDPゴシック" panose="020B0400000000000000" pitchFamily="50" charset="-128"/>
                        </a:rPr>
                        <a:t>4</a:t>
                      </a:r>
                      <a:r>
                        <a:rPr kumimoji="1" lang="zh-TW" altLang="en-US" sz="1800" dirty="0" smtClean="0">
                          <a:latin typeface="BIZ UDPゴシック" panose="020B0400000000000000" pitchFamily="50" charset="-128"/>
                          <a:ea typeface="BIZ UDPゴシック" panose="020B0400000000000000" pitchFamily="50" charset="-128"/>
                        </a:rPr>
                        <a:t>．</a:t>
                      </a:r>
                      <a:r>
                        <a:rPr kumimoji="1" lang="ja-JP" altLang="en-US" sz="1800" dirty="0" smtClean="0">
                          <a:latin typeface="BIZ UDPゴシック" panose="020B0400000000000000" pitchFamily="50" charset="-128"/>
                          <a:ea typeface="BIZ UDPゴシック" panose="020B0400000000000000" pitchFamily="50" charset="-128"/>
                        </a:rPr>
                        <a:t>事業収益</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9,000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tr>
              <a:tr h="42748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５．その他収益</a:t>
                      </a:r>
                    </a:p>
                  </a:txBody>
                  <a:tcPr/>
                </a:tc>
                <a:tc>
                  <a:txBody>
                    <a:bodyPr/>
                    <a:lstStyle/>
                    <a:p>
                      <a:pPr algn="r"/>
                      <a:endParaRPr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BIZ UDPゴシック" panose="020B0400000000000000" pitchFamily="50" charset="-128"/>
                          <a:ea typeface="BIZ UDPゴシック" panose="020B0400000000000000" pitchFamily="50" charset="-128"/>
                        </a:rPr>
                        <a:t>11</a:t>
                      </a:r>
                      <a:r>
                        <a:rPr kumimoji="1" lang="en-US" altLang="ja-JP" sz="1800" dirty="0" smtClean="0">
                          <a:latin typeface="BIZ UDPゴシック" panose="020B0400000000000000" pitchFamily="50" charset="-128"/>
                          <a:ea typeface="BIZ UDPゴシック" panose="020B0400000000000000" pitchFamily="50" charset="-128"/>
                        </a:rPr>
                        <a:t>,</a:t>
                      </a:r>
                      <a:r>
                        <a:rPr lang="ja-JP" altLang="en-US" sz="1800" dirty="0" smtClean="0">
                          <a:latin typeface="BIZ UDPゴシック" panose="020B0400000000000000" pitchFamily="50" charset="-128"/>
                          <a:ea typeface="BIZ UDPゴシック" panose="020B0400000000000000" pitchFamily="50" charset="-128"/>
                        </a:rPr>
                        <a:t>４</a:t>
                      </a:r>
                      <a:r>
                        <a:rPr lang="en-US" altLang="ja-JP" sz="1800" dirty="0" smtClean="0">
                          <a:latin typeface="BIZ UDPゴシック" panose="020B0400000000000000" pitchFamily="50" charset="-128"/>
                          <a:ea typeface="BIZ UDPゴシック" panose="020B0400000000000000" pitchFamily="50" charset="-128"/>
                        </a:rPr>
                        <a:t>99</a:t>
                      </a:r>
                      <a:endParaRPr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5"/>
                  </a:ext>
                </a:extLst>
              </a:tr>
              <a:tr h="427481">
                <a:tc>
                  <a:txBody>
                    <a:bodyPr/>
                    <a:lstStyle/>
                    <a:p>
                      <a:pPr algn="r"/>
                      <a:r>
                        <a:rPr kumimoji="1" lang="ja-JP" altLang="en-US" sz="1800" dirty="0">
                          <a:latin typeface="BIZ UDPゴシック" panose="020B0400000000000000" pitchFamily="50" charset="-128"/>
                          <a:ea typeface="BIZ UDPゴシック" panose="020B0400000000000000" pitchFamily="50" charset="-128"/>
                        </a:rPr>
                        <a:t>経常収益合計</a:t>
                      </a: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2,035,</a:t>
                      </a:r>
                      <a:r>
                        <a:rPr kumimoji="1" lang="ja-JP" altLang="en-US" sz="1800" dirty="0" smtClean="0">
                          <a:latin typeface="BIZ UDPゴシック" panose="020B0400000000000000" pitchFamily="50" charset="-128"/>
                          <a:ea typeface="BIZ UDPゴシック" panose="020B0400000000000000" pitchFamily="50" charset="-128"/>
                        </a:rPr>
                        <a:t>４</a:t>
                      </a:r>
                      <a:r>
                        <a:rPr kumimoji="1" lang="en-US" altLang="ja-JP" sz="1800" dirty="0" smtClean="0">
                          <a:latin typeface="BIZ UDPゴシック" panose="020B0400000000000000" pitchFamily="50" charset="-128"/>
                          <a:ea typeface="BIZ UDPゴシック" panose="020B0400000000000000" pitchFamily="50" charset="-128"/>
                        </a:rPr>
                        <a:t>99</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6"/>
                  </a:ext>
                </a:extLst>
              </a:tr>
            </a:tbl>
          </a:graphicData>
        </a:graphic>
      </p:graphicFrame>
      <p:sp>
        <p:nvSpPr>
          <p:cNvPr id="10" name="コンテンツ プレースホルダー 9"/>
          <p:cNvSpPr>
            <a:spLocks noGrp="1"/>
          </p:cNvSpPr>
          <p:nvPr>
            <p:ph idx="1"/>
          </p:nvPr>
        </p:nvSpPr>
        <p:spPr>
          <a:xfrm>
            <a:off x="827584" y="1916832"/>
            <a:ext cx="7408333" cy="4242784"/>
          </a:xfrm>
        </p:spPr>
        <p:txBody>
          <a:bodyPr/>
          <a:lstStyle/>
          <a:p>
            <a:pPr marL="0" indent="0">
              <a:buNone/>
            </a:pPr>
            <a:r>
              <a:rPr lang="en-US" altLang="ja-JP" dirty="0"/>
              <a:t>Ⅰ</a:t>
            </a:r>
            <a:r>
              <a:rPr lang="ja-JP" altLang="en-US" dirty="0"/>
              <a:t>　経常</a:t>
            </a:r>
            <a:r>
              <a:rPr lang="ja-JP" altLang="en-US" dirty="0" smtClean="0"/>
              <a:t>収益</a:t>
            </a:r>
            <a:endParaRPr kumimoji="1" lang="ja-JP" altLang="en-US" dirty="0"/>
          </a:p>
        </p:txBody>
      </p:sp>
    </p:spTree>
    <p:extLst>
      <p:ext uri="{BB962C8B-B14F-4D97-AF65-F5344CB8AC3E}">
        <p14:creationId xmlns:p14="http://schemas.microsoft.com/office/powerpoint/2010/main" val="1997889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57200" y="338328"/>
            <a:ext cx="8229600" cy="1002440"/>
          </a:xfrm>
        </p:spPr>
        <p:txBody>
          <a:bodyPr>
            <a:normAutofit/>
          </a:bodyPr>
          <a:lstStyle/>
          <a:p>
            <a:pPr algn="l"/>
            <a:r>
              <a:rPr lang="zh-TW" altLang="en-US" sz="2400" dirty="0"/>
              <a:t>第２号議案－２ </a:t>
            </a:r>
            <a:r>
              <a:rPr lang="zh-TW" altLang="en-US" sz="3200" dirty="0" smtClean="0"/>
              <a:t>令和</a:t>
            </a:r>
            <a:r>
              <a:rPr lang="ja-JP" altLang="en-US" sz="3200" dirty="0" smtClean="0"/>
              <a:t>６</a:t>
            </a:r>
            <a:r>
              <a:rPr lang="zh-TW" altLang="en-US" sz="3200" dirty="0" smtClean="0"/>
              <a:t>年度</a:t>
            </a:r>
            <a:r>
              <a:rPr lang="zh-TW" altLang="en-US" sz="3200" dirty="0"/>
              <a:t>活動計算書</a:t>
            </a:r>
            <a:r>
              <a:rPr lang="zh-TW" altLang="en-US" sz="2000" dirty="0"/>
              <a:t>（抜粋）</a:t>
            </a:r>
            <a:r>
              <a:rPr lang="zh-TW" altLang="en-US" sz="2800" dirty="0"/>
              <a:t>－２</a:t>
            </a:r>
            <a:r>
              <a:rPr lang="en-US" altLang="zh-TW" sz="2800" dirty="0"/>
              <a:t/>
            </a:r>
            <a:br>
              <a:rPr lang="en-US" altLang="zh-TW" sz="2800" dirty="0"/>
            </a:br>
            <a:endParaRPr kumimoji="1" lang="ja-JP" altLang="en-US" sz="2400" dirty="0"/>
          </a:p>
        </p:txBody>
      </p:sp>
      <p:graphicFrame>
        <p:nvGraphicFramePr>
          <p:cNvPr id="9" name="表 8"/>
          <p:cNvGraphicFramePr>
            <a:graphicFrameLocks noGrp="1"/>
          </p:cNvGraphicFramePr>
          <p:nvPr>
            <p:extLst>
              <p:ext uri="{D42A27DB-BD31-4B8C-83A1-F6EECF244321}">
                <p14:modId xmlns:p14="http://schemas.microsoft.com/office/powerpoint/2010/main" val="2909868488"/>
              </p:ext>
            </p:extLst>
          </p:nvPr>
        </p:nvGraphicFramePr>
        <p:xfrm>
          <a:off x="899592" y="2420888"/>
          <a:ext cx="7704856" cy="3858903"/>
        </p:xfrm>
        <a:graphic>
          <a:graphicData uri="http://schemas.openxmlformats.org/drawingml/2006/table">
            <a:tbl>
              <a:tblPr bandRow="1">
                <a:tableStyleId>{69CF1AB2-1976-4502-BF36-3FF5EA218861}</a:tableStyleId>
              </a:tblPr>
              <a:tblGrid>
                <a:gridCol w="2664296">
                  <a:extLst>
                    <a:ext uri="{9D8B030D-6E8A-4147-A177-3AD203B41FA5}">
                      <a16:colId xmlns:a16="http://schemas.microsoft.com/office/drawing/2014/main" xmlns="" val="20000"/>
                    </a:ext>
                  </a:extLst>
                </a:gridCol>
                <a:gridCol w="1728192">
                  <a:extLst>
                    <a:ext uri="{9D8B030D-6E8A-4147-A177-3AD203B41FA5}">
                      <a16:colId xmlns:a16="http://schemas.microsoft.com/office/drawing/2014/main" xmlns="" val="20001"/>
                    </a:ext>
                  </a:extLst>
                </a:gridCol>
                <a:gridCol w="1656184">
                  <a:extLst>
                    <a:ext uri="{9D8B030D-6E8A-4147-A177-3AD203B41FA5}">
                      <a16:colId xmlns:a16="http://schemas.microsoft.com/office/drawing/2014/main" xmlns="" val="20002"/>
                    </a:ext>
                  </a:extLst>
                </a:gridCol>
                <a:gridCol w="1656184">
                  <a:extLst>
                    <a:ext uri="{9D8B030D-6E8A-4147-A177-3AD203B41FA5}">
                      <a16:colId xmlns:a16="http://schemas.microsoft.com/office/drawing/2014/main" xmlns="" val="20003"/>
                    </a:ext>
                  </a:extLst>
                </a:gridCol>
              </a:tblGrid>
              <a:tr h="428767">
                <a:tc>
                  <a:txBody>
                    <a:bodyPr/>
                    <a:lstStyle/>
                    <a:p>
                      <a:r>
                        <a:rPr kumimoji="1" lang="ja-JP" altLang="en-US" sz="1800" dirty="0">
                          <a:latin typeface="BIZ UDPゴシック" panose="020B0400000000000000" pitchFamily="50" charset="-128"/>
                          <a:ea typeface="BIZ UDPゴシック" panose="020B0400000000000000" pitchFamily="50" charset="-128"/>
                        </a:rPr>
                        <a:t>１．事業費</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994,972</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0"/>
                  </a:ext>
                </a:extLst>
              </a:tr>
              <a:tr h="4287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　　団体等への支援金</a:t>
                      </a: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448,490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1"/>
                  </a:ext>
                </a:extLst>
              </a:tr>
              <a:tr h="428767">
                <a:tc>
                  <a:txBody>
                    <a:bodyPr/>
                    <a:lstStyle/>
                    <a:p>
                      <a:r>
                        <a:rPr kumimoji="1" lang="ja-JP" altLang="en-US" sz="1800" dirty="0">
                          <a:latin typeface="BIZ UDPゴシック" panose="020B0400000000000000" pitchFamily="50" charset="-128"/>
                          <a:ea typeface="BIZ UDPゴシック" panose="020B0400000000000000" pitchFamily="50" charset="-128"/>
                        </a:rPr>
                        <a:t>　　</a:t>
                      </a:r>
                      <a:r>
                        <a:rPr kumimoji="1" lang="ja-JP" altLang="en-US" sz="1800" dirty="0" smtClean="0">
                          <a:latin typeface="BIZ UDPゴシック" panose="020B0400000000000000" pitchFamily="50" charset="-128"/>
                          <a:ea typeface="BIZ UDPゴシック" panose="020B0400000000000000" pitchFamily="50" charset="-128"/>
                        </a:rPr>
                        <a:t>謝礼金</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410,000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2"/>
                  </a:ext>
                </a:extLst>
              </a:tr>
              <a:tr h="4287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baseline="0" dirty="0" smtClean="0">
                          <a:latin typeface="BIZ UDPゴシック" panose="020B0400000000000000" pitchFamily="50" charset="-128"/>
                          <a:ea typeface="BIZ UDPゴシック" panose="020B0400000000000000" pitchFamily="50" charset="-128"/>
                        </a:rPr>
                        <a:t>　　</a:t>
                      </a:r>
                      <a:r>
                        <a:rPr kumimoji="1" lang="ja-JP" altLang="en-US" sz="1800" dirty="0" smtClean="0">
                          <a:latin typeface="BIZ UDPゴシック" panose="020B0400000000000000" pitchFamily="50" charset="-128"/>
                          <a:ea typeface="BIZ UDPゴシック" panose="020B0400000000000000" pitchFamily="50" charset="-128"/>
                        </a:rPr>
                        <a:t>雑費</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136,482</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3"/>
                  </a:ext>
                </a:extLst>
              </a:tr>
              <a:tr h="4287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latin typeface="BIZ UDPゴシック" panose="020B0400000000000000" pitchFamily="50" charset="-128"/>
                          <a:ea typeface="BIZ UDPゴシック" panose="020B0400000000000000" pitchFamily="50" charset="-128"/>
                        </a:rPr>
                        <a:t>２．管理費</a:t>
                      </a: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140,741</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tr>
              <a:tr h="4287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　　消耗品費</a:t>
                      </a: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9,986</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4"/>
                  </a:ext>
                </a:extLst>
              </a:tr>
              <a:tr h="4287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　　通信運搬費</a:t>
                      </a: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734</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5"/>
                  </a:ext>
                </a:extLst>
              </a:tr>
              <a:tr h="428767">
                <a:tc>
                  <a:txBody>
                    <a:bodyPr/>
                    <a:lstStyle/>
                    <a:p>
                      <a:r>
                        <a:rPr kumimoji="1" lang="ja-JP" altLang="en-US" sz="1800" dirty="0">
                          <a:latin typeface="BIZ UDPゴシック" panose="020B0400000000000000" pitchFamily="50" charset="-128"/>
                          <a:ea typeface="BIZ UDPゴシック" panose="020B0400000000000000" pitchFamily="50" charset="-128"/>
                        </a:rPr>
                        <a:t>　　雑費</a:t>
                      </a: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130,021</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6"/>
                  </a:ext>
                </a:extLst>
              </a:tr>
              <a:tr h="428767">
                <a:tc>
                  <a:txBody>
                    <a:bodyPr/>
                    <a:lstStyle/>
                    <a:p>
                      <a:pPr algn="r"/>
                      <a:r>
                        <a:rPr kumimoji="1" lang="ja-JP" altLang="en-US" sz="1800" dirty="0">
                          <a:latin typeface="BIZ UDPゴシック" panose="020B0400000000000000" pitchFamily="50" charset="-128"/>
                          <a:ea typeface="BIZ UDPゴシック" panose="020B0400000000000000" pitchFamily="50" charset="-128"/>
                        </a:rPr>
                        <a:t>経常費用　合計</a:t>
                      </a: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1,135,713</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7"/>
                  </a:ext>
                </a:extLst>
              </a:tr>
            </a:tbl>
          </a:graphicData>
        </a:graphic>
      </p:graphicFrame>
      <p:sp>
        <p:nvSpPr>
          <p:cNvPr id="10" name="コンテンツ プレースホルダー 9"/>
          <p:cNvSpPr>
            <a:spLocks noGrp="1"/>
          </p:cNvSpPr>
          <p:nvPr>
            <p:ph idx="1"/>
          </p:nvPr>
        </p:nvSpPr>
        <p:spPr>
          <a:xfrm>
            <a:off x="827584" y="1916832"/>
            <a:ext cx="7408333" cy="4242784"/>
          </a:xfrm>
        </p:spPr>
        <p:txBody>
          <a:bodyPr/>
          <a:lstStyle/>
          <a:p>
            <a:pPr marL="0" indent="0">
              <a:buNone/>
            </a:pPr>
            <a:r>
              <a:rPr lang="en-US" altLang="ja-JP" dirty="0"/>
              <a:t>Ⅱ</a:t>
            </a:r>
            <a:r>
              <a:rPr lang="ja-JP" altLang="en-US" dirty="0"/>
              <a:t>　経常</a:t>
            </a:r>
            <a:r>
              <a:rPr lang="ja-JP" altLang="en-US" dirty="0" smtClean="0"/>
              <a:t>費用</a:t>
            </a:r>
            <a:endParaRPr kumimoji="1" lang="ja-JP" altLang="en-US" dirty="0"/>
          </a:p>
        </p:txBody>
      </p:sp>
    </p:spTree>
    <p:extLst>
      <p:ext uri="{BB962C8B-B14F-4D97-AF65-F5344CB8AC3E}">
        <p14:creationId xmlns:p14="http://schemas.microsoft.com/office/powerpoint/2010/main" val="3989965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57200" y="338328"/>
            <a:ext cx="8229600" cy="714408"/>
          </a:xfrm>
        </p:spPr>
        <p:txBody>
          <a:bodyPr>
            <a:normAutofit/>
          </a:bodyPr>
          <a:lstStyle/>
          <a:p>
            <a:pPr algn="l"/>
            <a:r>
              <a:rPr lang="zh-TW" altLang="en-US" sz="2400" dirty="0"/>
              <a:t>第２号議案－２ </a:t>
            </a:r>
            <a:r>
              <a:rPr lang="zh-TW" altLang="en-US" sz="3200" dirty="0" smtClean="0"/>
              <a:t>令和</a:t>
            </a:r>
            <a:r>
              <a:rPr lang="ja-JP" altLang="en-US" sz="3200" dirty="0"/>
              <a:t>６</a:t>
            </a:r>
            <a:r>
              <a:rPr lang="zh-TW" altLang="en-US" sz="3200" dirty="0" smtClean="0"/>
              <a:t>年度</a:t>
            </a:r>
            <a:r>
              <a:rPr lang="zh-TW" altLang="en-US" sz="3200" dirty="0"/>
              <a:t>活動計算書</a:t>
            </a:r>
            <a:r>
              <a:rPr lang="zh-TW" altLang="en-US" sz="2000" dirty="0"/>
              <a:t>（抜粋）</a:t>
            </a:r>
            <a:r>
              <a:rPr lang="zh-TW" altLang="en-US" sz="2800" dirty="0"/>
              <a:t>－３</a:t>
            </a:r>
            <a:endParaRPr kumimoji="1" lang="ja-JP" altLang="en-US" sz="2800" dirty="0"/>
          </a:p>
        </p:txBody>
      </p:sp>
      <p:graphicFrame>
        <p:nvGraphicFramePr>
          <p:cNvPr id="9" name="表 8"/>
          <p:cNvGraphicFramePr>
            <a:graphicFrameLocks noGrp="1"/>
          </p:cNvGraphicFramePr>
          <p:nvPr>
            <p:extLst>
              <p:ext uri="{D42A27DB-BD31-4B8C-83A1-F6EECF244321}">
                <p14:modId xmlns:p14="http://schemas.microsoft.com/office/powerpoint/2010/main" val="2143707223"/>
              </p:ext>
            </p:extLst>
          </p:nvPr>
        </p:nvGraphicFramePr>
        <p:xfrm>
          <a:off x="755576" y="2276874"/>
          <a:ext cx="7704856" cy="3600398"/>
        </p:xfrm>
        <a:graphic>
          <a:graphicData uri="http://schemas.openxmlformats.org/drawingml/2006/table">
            <a:tbl>
              <a:tblPr bandRow="1">
                <a:tableStyleId>{69CF1AB2-1976-4502-BF36-3FF5EA218861}</a:tableStyleId>
              </a:tblPr>
              <a:tblGrid>
                <a:gridCol w="2520280">
                  <a:extLst>
                    <a:ext uri="{9D8B030D-6E8A-4147-A177-3AD203B41FA5}">
                      <a16:colId xmlns:a16="http://schemas.microsoft.com/office/drawing/2014/main" xmlns="" val="20000"/>
                    </a:ext>
                  </a:extLst>
                </a:gridCol>
                <a:gridCol w="1728192">
                  <a:extLst>
                    <a:ext uri="{9D8B030D-6E8A-4147-A177-3AD203B41FA5}">
                      <a16:colId xmlns:a16="http://schemas.microsoft.com/office/drawing/2014/main" xmlns="" val="20001"/>
                    </a:ext>
                  </a:extLst>
                </a:gridCol>
                <a:gridCol w="1728192">
                  <a:extLst>
                    <a:ext uri="{9D8B030D-6E8A-4147-A177-3AD203B41FA5}">
                      <a16:colId xmlns:a16="http://schemas.microsoft.com/office/drawing/2014/main" xmlns="" val="20002"/>
                    </a:ext>
                  </a:extLst>
                </a:gridCol>
                <a:gridCol w="1728192">
                  <a:extLst>
                    <a:ext uri="{9D8B030D-6E8A-4147-A177-3AD203B41FA5}">
                      <a16:colId xmlns:a16="http://schemas.microsoft.com/office/drawing/2014/main" xmlns="" val="20003"/>
                    </a:ext>
                  </a:extLst>
                </a:gridCol>
              </a:tblGrid>
              <a:tr h="4696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a:latin typeface="BIZ UDPゴシック" panose="020B0400000000000000" pitchFamily="50" charset="-128"/>
                          <a:ea typeface="BIZ UDPゴシック" panose="020B0400000000000000" pitchFamily="50" charset="-128"/>
                        </a:rPr>
                        <a:t>経常収益　合計</a:t>
                      </a:r>
                      <a:endParaRPr kumimoji="1" lang="en-US" altLang="ja-JP" sz="20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latin typeface="BIZ UDPゴシック" panose="020B0400000000000000" pitchFamily="50" charset="-128"/>
                          <a:ea typeface="BIZ UDPゴシック" panose="020B0400000000000000" pitchFamily="50" charset="-128"/>
                        </a:rPr>
                        <a:t>2,035,</a:t>
                      </a:r>
                      <a:r>
                        <a:rPr kumimoji="1" lang="ja-JP" altLang="en-US" sz="2000" dirty="0" smtClean="0">
                          <a:latin typeface="BIZ UDPゴシック" panose="020B0400000000000000" pitchFamily="50" charset="-128"/>
                          <a:ea typeface="BIZ UDPゴシック" panose="020B0400000000000000" pitchFamily="50" charset="-128"/>
                        </a:rPr>
                        <a:t>４</a:t>
                      </a:r>
                      <a:r>
                        <a:rPr kumimoji="1" lang="en-US" altLang="ja-JP" sz="2000" dirty="0" smtClean="0">
                          <a:latin typeface="BIZ UDPゴシック" panose="020B0400000000000000" pitchFamily="50" charset="-128"/>
                          <a:ea typeface="BIZ UDPゴシック" panose="020B0400000000000000" pitchFamily="50" charset="-128"/>
                        </a:rPr>
                        <a:t>99</a:t>
                      </a:r>
                      <a:endParaRPr kumimoji="1" lang="ja-JP" altLang="en-US" sz="2000" dirty="0">
                        <a:latin typeface="BIZ UDPゴシック" panose="020B0400000000000000" pitchFamily="50" charset="-128"/>
                        <a:ea typeface="BIZ UDPゴシック" panose="020B0400000000000000" pitchFamily="50" charset="-128"/>
                      </a:endParaRPr>
                    </a:p>
                  </a:txBody>
                  <a:tcPr/>
                </a:tc>
                <a:tc gridSpan="2">
                  <a:txBody>
                    <a:bodyPr/>
                    <a:lstStyle/>
                    <a:p>
                      <a:r>
                        <a:rPr lang="ja-JP" altLang="en-US" sz="1400" dirty="0">
                          <a:latin typeface="BIZ UDPゴシック" panose="020B0400000000000000" pitchFamily="50" charset="-128"/>
                          <a:ea typeface="BIZ UDPゴシック" panose="020B0400000000000000" pitchFamily="50" charset="-128"/>
                        </a:rPr>
                        <a:t>（１ページ目記載のとおり）</a:t>
                      </a:r>
                    </a:p>
                  </a:txBody>
                  <a:tcPr/>
                </a:tc>
                <a:tc hMerge="1">
                  <a:txBody>
                    <a:bodyPr/>
                    <a:lstStyle/>
                    <a:p>
                      <a:endParaRPr kumimoji="1" lang="ja-JP" altLang="en-US"/>
                    </a:p>
                  </a:txBody>
                  <a:tcPr/>
                </a:tc>
                <a:extLst>
                  <a:ext uri="{0D108BD9-81ED-4DB2-BD59-A6C34878D82A}">
                    <a16:rowId xmlns:a16="http://schemas.microsoft.com/office/drawing/2014/main" xmlns="" val="10000"/>
                  </a:ext>
                </a:extLst>
              </a:tr>
              <a:tr h="469617">
                <a:tc>
                  <a:txBody>
                    <a:bodyPr/>
                    <a:lstStyle/>
                    <a:p>
                      <a:r>
                        <a:rPr kumimoji="1" lang="ja-JP" altLang="en-US" sz="2000" dirty="0">
                          <a:latin typeface="BIZ UDPゴシック" panose="020B0400000000000000" pitchFamily="50" charset="-128"/>
                          <a:ea typeface="BIZ UDPゴシック" panose="020B0400000000000000" pitchFamily="50" charset="-128"/>
                        </a:rPr>
                        <a:t>経常費用　合計</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latin typeface="BIZ UDPゴシック" panose="020B0400000000000000" pitchFamily="50" charset="-128"/>
                          <a:ea typeface="BIZ UDPゴシック" panose="020B0400000000000000" pitchFamily="50" charset="-128"/>
                        </a:rPr>
                        <a:t>1,135,713</a:t>
                      </a:r>
                      <a:endParaRPr kumimoji="1" lang="ja-JP" altLang="en-US" sz="2000" dirty="0">
                        <a:latin typeface="BIZ UDPゴシック" panose="020B0400000000000000" pitchFamily="50" charset="-128"/>
                        <a:ea typeface="BIZ UDPゴシック" panose="020B0400000000000000" pitchFamily="50" charset="-128"/>
                      </a:endParaRPr>
                    </a:p>
                  </a:txBody>
                  <a:tcPr/>
                </a:tc>
                <a:tc gridSpan="2">
                  <a:txBody>
                    <a:bodyPr/>
                    <a:lstStyle/>
                    <a:p>
                      <a:r>
                        <a:rPr lang="ja-JP" altLang="en-US" sz="1400" dirty="0">
                          <a:latin typeface="BIZ UDPゴシック" panose="020B0400000000000000" pitchFamily="50" charset="-128"/>
                          <a:ea typeface="BIZ UDPゴシック" panose="020B0400000000000000" pitchFamily="50" charset="-128"/>
                        </a:rPr>
                        <a:t>（２ページ目記載のとおり）</a:t>
                      </a:r>
                    </a:p>
                  </a:txBody>
                  <a:tcPr/>
                </a:tc>
                <a:tc hMerge="1">
                  <a:txBody>
                    <a:bodyPr/>
                    <a:lstStyle/>
                    <a:p>
                      <a:endParaRPr kumimoji="1" lang="ja-JP" altLang="en-US"/>
                    </a:p>
                  </a:txBody>
                  <a:tcPr/>
                </a:tc>
                <a:extLst>
                  <a:ext uri="{0D108BD9-81ED-4DB2-BD59-A6C34878D82A}">
                    <a16:rowId xmlns:a16="http://schemas.microsoft.com/office/drawing/2014/main" xmlns="" val="10001"/>
                  </a:ext>
                </a:extLst>
              </a:tr>
              <a:tr h="4696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2000" dirty="0">
                          <a:latin typeface="BIZ UDPゴシック" panose="020B0400000000000000" pitchFamily="50" charset="-128"/>
                          <a:ea typeface="BIZ UDPゴシック" panose="020B0400000000000000" pitchFamily="50" charset="-128"/>
                        </a:rPr>
                        <a:t>当期経常増減額</a:t>
                      </a:r>
                      <a:endParaRPr kumimoji="1" lang="ja-JP" altLang="en-US" sz="20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2000" dirty="0" smtClean="0">
                          <a:latin typeface="BIZ UDPゴシック" panose="020B0400000000000000" pitchFamily="50" charset="-128"/>
                          <a:ea typeface="BIZ UDPゴシック" panose="020B0400000000000000" pitchFamily="50" charset="-128"/>
                        </a:rPr>
                        <a:t>899,786</a:t>
                      </a:r>
                      <a:endParaRPr kumimoji="1" lang="ja-JP" altLang="en-US" sz="2000" dirty="0">
                        <a:latin typeface="BIZ UDPゴシック" panose="020B0400000000000000" pitchFamily="50" charset="-128"/>
                        <a:ea typeface="BIZ UDPゴシック" panose="020B0400000000000000" pitchFamily="50" charset="-128"/>
                      </a:endParaRPr>
                    </a:p>
                  </a:txBody>
                  <a:tcPr>
                    <a:lnR w="12700" cap="flat" cmpd="sng" algn="ctr">
                      <a:solidFill>
                        <a:schemeClr val="accent1"/>
                      </a:solidFill>
                      <a:prstDash val="solid"/>
                      <a:round/>
                      <a:headEnd type="none" w="med" len="med"/>
                      <a:tailEnd type="none" w="med" len="med"/>
                    </a:lnR>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xmlns="" val="10002"/>
                  </a:ext>
                </a:extLst>
              </a:tr>
              <a:tr h="782696">
                <a:tc>
                  <a:txBody>
                    <a:bodyPr/>
                    <a:lstStyle/>
                    <a:p>
                      <a:r>
                        <a:rPr kumimoji="1" lang="zh-TW" altLang="en-US" sz="2000" dirty="0">
                          <a:latin typeface="BIZ UDPゴシック" panose="020B0400000000000000" pitchFamily="50" charset="-128"/>
                          <a:ea typeface="BIZ UDPゴシック" panose="020B0400000000000000" pitchFamily="50" charset="-128"/>
                        </a:rPr>
                        <a:t>税引前当期正味財産</a:t>
                      </a:r>
                      <a:endParaRPr kumimoji="1" lang="en-US" altLang="zh-TW" sz="2000" dirty="0">
                        <a:latin typeface="BIZ UDPゴシック" panose="020B0400000000000000" pitchFamily="50" charset="-128"/>
                        <a:ea typeface="BIZ UDPゴシック" panose="020B0400000000000000" pitchFamily="50" charset="-128"/>
                      </a:endParaRPr>
                    </a:p>
                    <a:p>
                      <a:r>
                        <a:rPr kumimoji="1" lang="zh-TW" altLang="en-US" sz="2000" dirty="0">
                          <a:latin typeface="BIZ UDPゴシック" panose="020B0400000000000000" pitchFamily="50" charset="-128"/>
                          <a:ea typeface="BIZ UDPゴシック" panose="020B0400000000000000" pitchFamily="50" charset="-128"/>
                        </a:rPr>
                        <a:t>増減額</a:t>
                      </a:r>
                      <a:endParaRPr kumimoji="1" lang="ja-JP" altLang="en-US" sz="20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2000" dirty="0" smtClean="0">
                          <a:latin typeface="BIZ UDPゴシック" panose="020B0400000000000000" pitchFamily="50" charset="-128"/>
                          <a:ea typeface="BIZ UDPゴシック" panose="020B0400000000000000" pitchFamily="50" charset="-128"/>
                        </a:rPr>
                        <a:t>899,786</a:t>
                      </a:r>
                      <a:endParaRPr kumimoji="1" lang="ja-JP" altLang="en-US" sz="2000" dirty="0" smtClean="0">
                        <a:latin typeface="BIZ UDPゴシック" panose="020B0400000000000000" pitchFamily="50" charset="-128"/>
                        <a:ea typeface="BIZ UDPゴシック" panose="020B0400000000000000" pitchFamily="50" charset="-128"/>
                      </a:endParaRPr>
                    </a:p>
                    <a:p>
                      <a:pPr algn="r"/>
                      <a:endParaRPr kumimoji="1" lang="ja-JP" altLang="en-US" sz="2000" dirty="0">
                        <a:latin typeface="BIZ UDPゴシック" panose="020B0400000000000000" pitchFamily="50" charset="-128"/>
                        <a:ea typeface="BIZ UDPゴシック" panose="020B0400000000000000" pitchFamily="50" charset="-128"/>
                      </a:endParaRPr>
                    </a:p>
                  </a:txBody>
                  <a:tcPr>
                    <a:lnR w="12700" cap="flat" cmpd="sng" algn="ctr">
                      <a:solidFill>
                        <a:schemeClr val="accent1"/>
                      </a:solidFill>
                      <a:prstDash val="solid"/>
                      <a:round/>
                      <a:headEnd type="none" w="med" len="med"/>
                      <a:tailEnd type="none" w="med" len="med"/>
                    </a:lnR>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xmlns="" val="10003"/>
                  </a:ext>
                </a:extLst>
              </a:tr>
              <a:tr h="4696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a:latin typeface="BIZ UDPゴシック" panose="020B0400000000000000" pitchFamily="50" charset="-128"/>
                          <a:ea typeface="BIZ UDPゴシック" panose="020B0400000000000000" pitchFamily="50" charset="-128"/>
                        </a:rPr>
                        <a:t>法人税、住民税等</a:t>
                      </a:r>
                    </a:p>
                  </a:txBody>
                  <a:tcPr/>
                </a:tc>
                <a:tc>
                  <a:txBody>
                    <a:bodyPr/>
                    <a:lstStyle/>
                    <a:p>
                      <a:pPr algn="r"/>
                      <a:endParaRPr lang="ja-JP" altLang="en-US" sz="20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2000" dirty="0">
                          <a:latin typeface="BIZ UDPゴシック" panose="020B0400000000000000" pitchFamily="50" charset="-128"/>
                          <a:ea typeface="BIZ UDPゴシック" panose="020B0400000000000000" pitchFamily="50" charset="-128"/>
                        </a:rPr>
                        <a:t>0</a:t>
                      </a:r>
                      <a:endParaRPr lang="ja-JP" altLang="en-US" sz="2000" dirty="0">
                        <a:latin typeface="BIZ UDPゴシック" panose="020B0400000000000000" pitchFamily="50" charset="-128"/>
                        <a:ea typeface="BIZ UDPゴシック" panose="020B0400000000000000" pitchFamily="50" charset="-128"/>
                      </a:endParaRPr>
                    </a:p>
                  </a:txBody>
                  <a:tcPr>
                    <a:lnR w="12700" cap="flat" cmpd="sng" algn="ctr">
                      <a:solidFill>
                        <a:schemeClr val="accent1"/>
                      </a:solidFill>
                      <a:prstDash val="solid"/>
                      <a:round/>
                      <a:headEnd type="none" w="med" len="med"/>
                      <a:tailEnd type="none" w="med" len="med"/>
                    </a:lnR>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ja-JP" altLang="en-US" sz="200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xmlns="" val="10004"/>
                  </a:ext>
                </a:extLst>
              </a:tr>
              <a:tr h="4696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2000" dirty="0">
                          <a:latin typeface="BIZ UDPゴシック" panose="020B0400000000000000" pitchFamily="50" charset="-128"/>
                          <a:ea typeface="BIZ UDPゴシック" panose="020B0400000000000000" pitchFamily="50" charset="-128"/>
                        </a:rPr>
                        <a:t>前期繰越正味財産額</a:t>
                      </a:r>
                      <a:endParaRPr kumimoji="1" lang="ja-JP" altLang="en-US" sz="20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latin typeface="BIZ UDPゴシック" panose="020B0400000000000000" pitchFamily="50" charset="-128"/>
                          <a:ea typeface="BIZ UDPゴシック" panose="020B0400000000000000" pitchFamily="50" charset="-128"/>
                        </a:rPr>
                        <a:t>3,138,016</a:t>
                      </a:r>
                      <a:endParaRPr kumimoji="1" lang="ja-JP" altLang="en-US" sz="2000" dirty="0">
                        <a:latin typeface="BIZ UDPゴシック" panose="020B0400000000000000" pitchFamily="50" charset="-128"/>
                        <a:ea typeface="BIZ UDPゴシック" panose="020B0400000000000000" pitchFamily="50" charset="-128"/>
                      </a:endParaRPr>
                    </a:p>
                  </a:txBody>
                  <a:tcPr>
                    <a:lnR w="12700" cap="flat" cmpd="sng" algn="ctr">
                      <a:solidFill>
                        <a:schemeClr val="accent1"/>
                      </a:solidFill>
                      <a:prstDash val="solid"/>
                      <a:round/>
                      <a:headEnd type="none" w="med" len="med"/>
                      <a:tailEnd type="none" w="med" len="med"/>
                    </a:lnR>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lnT w="12700" cap="flat" cmpd="sng" algn="ctr">
                      <a:solidFill>
                        <a:schemeClr val="accent1"/>
                      </a:solidFill>
                      <a:prstDash val="solid"/>
                      <a:round/>
                      <a:headEnd type="none" w="med" len="med"/>
                      <a:tailEnd type="none" w="med" len="med"/>
                    </a:lnT>
                  </a:tcPr>
                </a:tc>
                <a:extLst>
                  <a:ext uri="{0D108BD9-81ED-4DB2-BD59-A6C34878D82A}">
                    <a16:rowId xmlns:a16="http://schemas.microsoft.com/office/drawing/2014/main" xmlns="" val="10005"/>
                  </a:ext>
                </a:extLst>
              </a:tr>
              <a:tr h="469617">
                <a:tc>
                  <a:txBody>
                    <a:bodyPr/>
                    <a:lstStyle/>
                    <a:p>
                      <a:r>
                        <a:rPr kumimoji="1" lang="zh-TW" altLang="en-US" sz="2000" dirty="0">
                          <a:latin typeface="BIZ UDPゴシック" panose="020B0400000000000000" pitchFamily="50" charset="-128"/>
                          <a:ea typeface="BIZ UDPゴシック" panose="020B0400000000000000" pitchFamily="50" charset="-128"/>
                        </a:rPr>
                        <a:t>次期繰越正味財産額</a:t>
                      </a:r>
                      <a:endParaRPr kumimoji="1" lang="ja-JP" altLang="en-US" sz="20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2000" dirty="0">
                        <a:latin typeface="BIZ UDPゴシック" panose="020B0400000000000000" pitchFamily="50" charset="-128"/>
                        <a:ea typeface="BIZ UDPゴシック" panose="020B0400000000000000" pitchFamily="50" charset="-128"/>
                      </a:endParaRPr>
                    </a:p>
                  </a:txBody>
                  <a:tcPr>
                    <a:lnR w="12700" cap="flat" cmpd="sng" algn="ctr">
                      <a:solidFill>
                        <a:schemeClr val="accent1"/>
                      </a:solidFill>
                      <a:prstDash val="solid"/>
                      <a:round/>
                      <a:headEnd type="none" w="med" len="med"/>
                      <a:tailEnd type="none" w="med" len="med"/>
                    </a:lnR>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latin typeface="BIZ UDPゴシック" panose="020B0400000000000000" pitchFamily="50" charset="-128"/>
                          <a:ea typeface="BIZ UDPゴシック" panose="020B0400000000000000" pitchFamily="50" charset="-128"/>
                        </a:rPr>
                        <a:t>4,037,802</a:t>
                      </a:r>
                      <a:endParaRPr kumimoji="1" lang="ja-JP" altLang="en-US" sz="200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xmlns="" val="10006"/>
                  </a:ext>
                </a:extLst>
              </a:tr>
            </a:tbl>
          </a:graphicData>
        </a:graphic>
      </p:graphicFrame>
      <p:sp>
        <p:nvSpPr>
          <p:cNvPr id="10" name="コンテンツ プレースホルダー 9"/>
          <p:cNvSpPr>
            <a:spLocks noGrp="1"/>
          </p:cNvSpPr>
          <p:nvPr>
            <p:ph idx="1"/>
          </p:nvPr>
        </p:nvSpPr>
        <p:spPr>
          <a:xfrm>
            <a:off x="539552" y="1844824"/>
            <a:ext cx="7696365" cy="4314792"/>
          </a:xfrm>
        </p:spPr>
        <p:txBody>
          <a:bodyPr/>
          <a:lstStyle/>
          <a:p>
            <a:pPr marL="0" indent="0">
              <a:buNone/>
            </a:pPr>
            <a:r>
              <a:rPr kumimoji="1" lang="ja-JP" altLang="en-US" dirty="0"/>
              <a:t>　</a:t>
            </a:r>
            <a:r>
              <a:rPr lang="ja-JP" altLang="en-US" dirty="0"/>
              <a:t>ま と め</a:t>
            </a:r>
            <a:endParaRPr kumimoji="1" lang="ja-JP" altLang="en-US" dirty="0"/>
          </a:p>
        </p:txBody>
      </p:sp>
    </p:spTree>
    <p:extLst>
      <p:ext uri="{BB962C8B-B14F-4D97-AF65-F5344CB8AC3E}">
        <p14:creationId xmlns:p14="http://schemas.microsoft.com/office/powerpoint/2010/main" val="2291094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rmAutofit fontScale="90000"/>
          </a:bodyPr>
          <a:lstStyle/>
          <a:p>
            <a:pPr algn="l"/>
            <a:r>
              <a:rPr lang="zh-TW" altLang="en-US" sz="2500" dirty="0" smtClean="0"/>
              <a:t>第２号</a:t>
            </a:r>
            <a:r>
              <a:rPr lang="zh-TW" altLang="en-US" sz="2500" dirty="0"/>
              <a:t>議案</a:t>
            </a:r>
            <a:r>
              <a:rPr lang="zh-TW" altLang="en-US" sz="2500" dirty="0" smtClean="0"/>
              <a:t>－</a:t>
            </a:r>
            <a:r>
              <a:rPr lang="zh-TW" altLang="en-US" sz="2400" dirty="0"/>
              <a:t>３</a:t>
            </a:r>
            <a:r>
              <a:rPr lang="en-US" altLang="zh-TW" sz="2000" dirty="0"/>
              <a:t/>
            </a:r>
            <a:br>
              <a:rPr lang="en-US" altLang="zh-TW" sz="2000" dirty="0"/>
            </a:br>
            <a:r>
              <a:rPr lang="ja-JP" altLang="en-US" sz="2000" dirty="0"/>
              <a:t>　　　　　　</a:t>
            </a:r>
            <a:r>
              <a:rPr lang="zh-TW" altLang="en-US" sz="4000" dirty="0" smtClean="0"/>
              <a:t>令和</a:t>
            </a:r>
            <a:r>
              <a:rPr lang="ja-JP" altLang="en-US" sz="4000" dirty="0" smtClean="0"/>
              <a:t>６</a:t>
            </a:r>
            <a:r>
              <a:rPr lang="zh-TW" altLang="en-US" sz="4000" dirty="0" smtClean="0"/>
              <a:t>年度</a:t>
            </a:r>
            <a:r>
              <a:rPr lang="zh-TW" altLang="en-US" sz="4000" dirty="0"/>
              <a:t>貸借対照表</a:t>
            </a:r>
            <a:r>
              <a:rPr lang="zh-TW" altLang="en-US" sz="2700" dirty="0"/>
              <a:t>（抜粋</a:t>
            </a:r>
            <a:r>
              <a:rPr lang="zh-TW" altLang="en-US" sz="2700" dirty="0" smtClean="0"/>
              <a:t>）</a:t>
            </a:r>
            <a:r>
              <a:rPr lang="ja-JP" altLang="en-US" sz="2200" dirty="0" smtClean="0"/>
              <a:t>令７</a:t>
            </a:r>
            <a:r>
              <a:rPr lang="en-US" altLang="ja-JP" sz="2200" dirty="0" smtClean="0"/>
              <a:t>.</a:t>
            </a:r>
            <a:r>
              <a:rPr lang="ja-JP" altLang="en-US" sz="2200" dirty="0"/>
              <a:t>３</a:t>
            </a:r>
            <a:r>
              <a:rPr lang="en-US" altLang="ja-JP" sz="2200" dirty="0"/>
              <a:t>.</a:t>
            </a:r>
            <a:r>
              <a:rPr lang="ja-JP" altLang="en-US" sz="2200" dirty="0"/>
              <a:t>３１</a:t>
            </a:r>
            <a:r>
              <a:rPr lang="zh-TW" altLang="en-US" sz="2200" dirty="0" smtClean="0"/>
              <a:t>現在</a:t>
            </a:r>
            <a:endParaRPr kumimoji="1" lang="ja-JP" altLang="en-US" sz="1300" dirty="0"/>
          </a:p>
        </p:txBody>
      </p:sp>
      <p:graphicFrame>
        <p:nvGraphicFramePr>
          <p:cNvPr id="9" name="表 8"/>
          <p:cNvGraphicFramePr>
            <a:graphicFrameLocks noGrp="1"/>
          </p:cNvGraphicFramePr>
          <p:nvPr>
            <p:extLst>
              <p:ext uri="{D42A27DB-BD31-4B8C-83A1-F6EECF244321}">
                <p14:modId xmlns:p14="http://schemas.microsoft.com/office/powerpoint/2010/main" val="2734617498"/>
              </p:ext>
            </p:extLst>
          </p:nvPr>
        </p:nvGraphicFramePr>
        <p:xfrm>
          <a:off x="827584" y="1772816"/>
          <a:ext cx="7704856" cy="4212353"/>
        </p:xfrm>
        <a:graphic>
          <a:graphicData uri="http://schemas.openxmlformats.org/drawingml/2006/table">
            <a:tbl>
              <a:tblPr bandRow="1">
                <a:tableStyleId>{69CF1AB2-1976-4502-BF36-3FF5EA218861}</a:tableStyleId>
              </a:tblPr>
              <a:tblGrid>
                <a:gridCol w="2664296">
                  <a:extLst>
                    <a:ext uri="{9D8B030D-6E8A-4147-A177-3AD203B41FA5}">
                      <a16:colId xmlns:a16="http://schemas.microsoft.com/office/drawing/2014/main" xmlns="" val="20000"/>
                    </a:ext>
                  </a:extLst>
                </a:gridCol>
                <a:gridCol w="1728192">
                  <a:extLst>
                    <a:ext uri="{9D8B030D-6E8A-4147-A177-3AD203B41FA5}">
                      <a16:colId xmlns:a16="http://schemas.microsoft.com/office/drawing/2014/main" xmlns="" val="20001"/>
                    </a:ext>
                  </a:extLst>
                </a:gridCol>
                <a:gridCol w="1656184">
                  <a:extLst>
                    <a:ext uri="{9D8B030D-6E8A-4147-A177-3AD203B41FA5}">
                      <a16:colId xmlns:a16="http://schemas.microsoft.com/office/drawing/2014/main" xmlns="" val="20002"/>
                    </a:ext>
                  </a:extLst>
                </a:gridCol>
                <a:gridCol w="1656184">
                  <a:extLst>
                    <a:ext uri="{9D8B030D-6E8A-4147-A177-3AD203B41FA5}">
                      <a16:colId xmlns:a16="http://schemas.microsoft.com/office/drawing/2014/main" xmlns="" val="20003"/>
                    </a:ext>
                  </a:extLst>
                </a:gridCol>
              </a:tblGrid>
              <a:tr h="3905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latin typeface="BIZ UDPゴシック" panose="020B0400000000000000" pitchFamily="50" charset="-128"/>
                          <a:ea typeface="BIZ UDPゴシック" panose="020B0400000000000000" pitchFamily="50" charset="-128"/>
                        </a:rPr>
                        <a:t>Ⅰ</a:t>
                      </a:r>
                      <a:r>
                        <a:rPr kumimoji="1" lang="ja-JP" altLang="en-US" dirty="0">
                          <a:latin typeface="BIZ UDPゴシック" panose="020B0400000000000000" pitchFamily="50" charset="-128"/>
                          <a:ea typeface="BIZ UDPゴシック" panose="020B0400000000000000" pitchFamily="50" charset="-128"/>
                        </a:rPr>
                        <a:t>　資産の部</a:t>
                      </a:r>
                      <a:endParaRPr kumimoji="1" lang="en-US" altLang="ja-JP"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4,037,802</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0"/>
                  </a:ext>
                </a:extLst>
              </a:tr>
              <a:tr h="6835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BIZ UDPゴシック" panose="020B0400000000000000" pitchFamily="50" charset="-128"/>
                          <a:ea typeface="BIZ UDPゴシック" panose="020B0400000000000000" pitchFamily="50" charset="-128"/>
                        </a:rPr>
                        <a:t>　</a:t>
                      </a:r>
                      <a:r>
                        <a:rPr kumimoji="1" lang="zh-TW" altLang="en-US" dirty="0">
                          <a:latin typeface="BIZ UDPゴシック" panose="020B0400000000000000" pitchFamily="50" charset="-128"/>
                          <a:ea typeface="BIZ UDPゴシック" panose="020B0400000000000000" pitchFamily="50" charset="-128"/>
                        </a:rPr>
                        <a:t>１．流動資産</a:t>
                      </a:r>
                      <a:endParaRPr kumimoji="1" lang="en-US" altLang="zh-TW"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　　　内訳）現金預金</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en-US" altLang="ja-JP" dirty="0">
                        <a:latin typeface="BIZ UDPゴシック" panose="020B0400000000000000" pitchFamily="50" charset="-128"/>
                        <a:ea typeface="BIZ UDPゴシック" panose="020B0400000000000000" pitchFamily="50" charset="-128"/>
                      </a:endParaRP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4,037,802</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4,037,802</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dirty="0"/>
                    </a:p>
                  </a:txBody>
                  <a:tcPr/>
                </a:tc>
                <a:extLst>
                  <a:ext uri="{0D108BD9-81ED-4DB2-BD59-A6C34878D82A}">
                    <a16:rowId xmlns:a16="http://schemas.microsoft.com/office/drawing/2014/main" xmlns="" val="10001"/>
                  </a:ext>
                </a:extLst>
              </a:tr>
              <a:tr h="3960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BIZ UDPゴシック" panose="020B0400000000000000" pitchFamily="50" charset="-128"/>
                          <a:ea typeface="BIZ UDPゴシック" panose="020B0400000000000000" pitchFamily="50" charset="-128"/>
                        </a:rPr>
                        <a:t>　</a:t>
                      </a:r>
                      <a:r>
                        <a:rPr kumimoji="1" lang="zh-TW" altLang="en-US" dirty="0">
                          <a:latin typeface="BIZ UDPゴシック" panose="020B0400000000000000" pitchFamily="50" charset="-128"/>
                          <a:ea typeface="BIZ UDPゴシック" panose="020B0400000000000000" pitchFamily="50" charset="-128"/>
                        </a:rPr>
                        <a:t>２．固定資産</a:t>
                      </a: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dirty="0">
                          <a:latin typeface="BIZ UDPゴシック" panose="020B0400000000000000" pitchFamily="50" charset="-128"/>
                          <a:ea typeface="BIZ UDPゴシック" panose="020B0400000000000000" pitchFamily="50" charset="-128"/>
                        </a:rPr>
                        <a:t>0</a:t>
                      </a: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dirty="0"/>
                    </a:p>
                  </a:txBody>
                  <a:tcPr/>
                </a:tc>
                <a:extLst>
                  <a:ext uri="{0D108BD9-81ED-4DB2-BD59-A6C34878D82A}">
                    <a16:rowId xmlns:a16="http://schemas.microsoft.com/office/drawing/2014/main" xmlns="" val="10002"/>
                  </a:ext>
                </a:extLst>
              </a:tr>
              <a:tr h="3960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latin typeface="BIZ UDPゴシック" panose="020B0400000000000000" pitchFamily="50" charset="-128"/>
                          <a:ea typeface="BIZ UDPゴシック" panose="020B0400000000000000" pitchFamily="50" charset="-128"/>
                        </a:rPr>
                        <a:t>Ⅱ</a:t>
                      </a:r>
                      <a:r>
                        <a:rPr kumimoji="1" lang="ja-JP" altLang="en-US" dirty="0">
                          <a:latin typeface="BIZ UDPゴシック" panose="020B0400000000000000" pitchFamily="50" charset="-128"/>
                          <a:ea typeface="BIZ UDPゴシック" panose="020B0400000000000000" pitchFamily="50" charset="-128"/>
                        </a:rPr>
                        <a:t>　負債の部</a:t>
                      </a:r>
                    </a:p>
                  </a:txBody>
                  <a:tcPr/>
                </a:tc>
                <a:tc>
                  <a:txBody>
                    <a:bodyPr/>
                    <a:lstStyle/>
                    <a:p>
                      <a:pPr algn="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dirty="0" smtClean="0">
                          <a:latin typeface="BIZ UDPゴシック" panose="020B0400000000000000" pitchFamily="50" charset="-128"/>
                          <a:ea typeface="BIZ UDPゴシック" panose="020B0400000000000000" pitchFamily="50" charset="-128"/>
                        </a:rPr>
                        <a:t>0</a:t>
                      </a:r>
                      <a:endParaRPr kumimoji="1" lang="ja-JP" altLang="en-US"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3"/>
                  </a:ext>
                </a:extLst>
              </a:tr>
              <a:tr h="366066">
                <a:tc>
                  <a:txBody>
                    <a:bodyPr/>
                    <a:lstStyle/>
                    <a:p>
                      <a:r>
                        <a:rPr kumimoji="1" lang="ja-JP" altLang="en-US" dirty="0">
                          <a:latin typeface="BIZ UDPゴシック" panose="020B0400000000000000" pitchFamily="50" charset="-128"/>
                          <a:ea typeface="BIZ UDPゴシック" panose="020B0400000000000000" pitchFamily="50" charset="-128"/>
                        </a:rPr>
                        <a:t>　</a:t>
                      </a:r>
                      <a:r>
                        <a:rPr kumimoji="1" lang="zh-TW" altLang="en-US" dirty="0">
                          <a:latin typeface="BIZ UDPゴシック" panose="020B0400000000000000" pitchFamily="50" charset="-128"/>
                          <a:ea typeface="BIZ UDPゴシック" panose="020B0400000000000000" pitchFamily="50" charset="-128"/>
                        </a:rPr>
                        <a:t>１．流動</a:t>
                      </a:r>
                      <a:r>
                        <a:rPr kumimoji="1" lang="zh-TW" altLang="en-US" dirty="0" smtClean="0">
                          <a:latin typeface="BIZ UDPゴシック" panose="020B0400000000000000" pitchFamily="50" charset="-128"/>
                          <a:ea typeface="BIZ UDPゴシック" panose="020B0400000000000000" pitchFamily="50" charset="-128"/>
                        </a:rPr>
                        <a:t>負債</a:t>
                      </a:r>
                      <a:endParaRPr kumimoji="1" lang="en-US" altLang="ja-JP"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dirty="0" smtClean="0">
                          <a:latin typeface="BIZ UDPゴシック" panose="020B0400000000000000" pitchFamily="50" charset="-128"/>
                          <a:ea typeface="BIZ UDPゴシック" panose="020B0400000000000000" pitchFamily="50" charset="-128"/>
                        </a:rPr>
                        <a:t>0</a:t>
                      </a: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dirty="0"/>
                    </a:p>
                  </a:txBody>
                  <a:tcPr/>
                </a:tc>
                <a:extLst>
                  <a:ext uri="{0D108BD9-81ED-4DB2-BD59-A6C34878D82A}">
                    <a16:rowId xmlns:a16="http://schemas.microsoft.com/office/drawing/2014/main" xmlns="" val="10004"/>
                  </a:ext>
                </a:extLst>
              </a:tr>
              <a:tr h="396021">
                <a:tc>
                  <a:txBody>
                    <a:bodyPr/>
                    <a:lstStyle/>
                    <a:p>
                      <a:r>
                        <a:rPr kumimoji="1" lang="ja-JP" altLang="en-US" dirty="0">
                          <a:latin typeface="BIZ UDPゴシック" panose="020B0400000000000000" pitchFamily="50" charset="-128"/>
                          <a:ea typeface="BIZ UDPゴシック" panose="020B0400000000000000" pitchFamily="50" charset="-128"/>
                        </a:rPr>
                        <a:t>　</a:t>
                      </a:r>
                      <a:r>
                        <a:rPr kumimoji="1" lang="zh-TW" altLang="en-US" dirty="0">
                          <a:latin typeface="BIZ UDPゴシック" panose="020B0400000000000000" pitchFamily="50" charset="-128"/>
                          <a:ea typeface="BIZ UDPゴシック" panose="020B0400000000000000" pitchFamily="50" charset="-128"/>
                        </a:rPr>
                        <a:t>２．固定負債</a:t>
                      </a: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dirty="0">
                          <a:latin typeface="BIZ UDPゴシック" panose="020B0400000000000000" pitchFamily="50" charset="-128"/>
                          <a:ea typeface="BIZ UDPゴシック" panose="020B0400000000000000" pitchFamily="50" charset="-128"/>
                        </a:rPr>
                        <a:t>0</a:t>
                      </a: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dirty="0"/>
                    </a:p>
                  </a:txBody>
                  <a:tcPr/>
                </a:tc>
                <a:extLst>
                  <a:ext uri="{0D108BD9-81ED-4DB2-BD59-A6C34878D82A}">
                    <a16:rowId xmlns:a16="http://schemas.microsoft.com/office/drawing/2014/main" xmlns="" val="10005"/>
                  </a:ext>
                </a:extLst>
              </a:tr>
              <a:tr h="3960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a:latin typeface="BIZ UDPゴシック" panose="020B0400000000000000" pitchFamily="50" charset="-128"/>
                          <a:ea typeface="BIZ UDPゴシック" panose="020B0400000000000000" pitchFamily="50" charset="-128"/>
                        </a:rPr>
                        <a:t>Ⅲ</a:t>
                      </a:r>
                      <a:r>
                        <a:rPr kumimoji="1" lang="ja-JP" altLang="en-US" dirty="0">
                          <a:latin typeface="BIZ UDPゴシック" panose="020B0400000000000000" pitchFamily="50" charset="-128"/>
                          <a:ea typeface="BIZ UDPゴシック" panose="020B0400000000000000" pitchFamily="50" charset="-128"/>
                        </a:rPr>
                        <a:t>　正味財産の部</a:t>
                      </a:r>
                    </a:p>
                  </a:txBody>
                  <a:tcPr/>
                </a:tc>
                <a:tc>
                  <a:txBody>
                    <a:bodyPr/>
                    <a:lstStyle/>
                    <a:p>
                      <a:endParaRPr lang="ja-JP" altLang="en-US"/>
                    </a:p>
                  </a:txBody>
                  <a:tcPr/>
                </a:tc>
                <a:tc>
                  <a:txBody>
                    <a:bodyPr/>
                    <a:lstStyle/>
                    <a:p>
                      <a:endParaRPr lang="ja-JP" alt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4,037,802</a:t>
                      </a:r>
                      <a:endParaRPr kumimoji="1" lang="ja-JP" altLang="en-US" sz="1800" dirty="0" smtClean="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6"/>
                  </a:ext>
                </a:extLst>
              </a:tr>
              <a:tr h="396021">
                <a:tc>
                  <a:txBody>
                    <a:bodyPr/>
                    <a:lstStyle/>
                    <a:p>
                      <a:r>
                        <a:rPr kumimoji="1" lang="ja-JP" altLang="en-US" dirty="0">
                          <a:latin typeface="BIZ UDPゴシック" panose="020B0400000000000000" pitchFamily="50" charset="-128"/>
                          <a:ea typeface="BIZ UDPゴシック" panose="020B0400000000000000" pitchFamily="50" charset="-128"/>
                        </a:rPr>
                        <a:t>　</a:t>
                      </a:r>
                      <a:r>
                        <a:rPr kumimoji="1" lang="zh-TW" altLang="en-US" dirty="0">
                          <a:latin typeface="BIZ UDPゴシック" panose="020B0400000000000000" pitchFamily="50" charset="-128"/>
                          <a:ea typeface="BIZ UDPゴシック" panose="020B0400000000000000" pitchFamily="50" charset="-128"/>
                        </a:rPr>
                        <a:t>前期繰越正味財産</a:t>
                      </a: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3,138,016</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endParaRPr lang="ja-JP" altLang="en-US"/>
                    </a:p>
                  </a:txBody>
                  <a:tcPr/>
                </a:tc>
                <a:extLst>
                  <a:ext uri="{0D108BD9-81ED-4DB2-BD59-A6C34878D82A}">
                    <a16:rowId xmlns:a16="http://schemas.microsoft.com/office/drawing/2014/main" xmlns="" val="10007"/>
                  </a:ext>
                </a:extLst>
              </a:tr>
              <a:tr h="396021">
                <a:tc>
                  <a:txBody>
                    <a:bodyPr/>
                    <a:lstStyle/>
                    <a:p>
                      <a:r>
                        <a:rPr kumimoji="1" lang="ja-JP" altLang="en-US" dirty="0">
                          <a:latin typeface="BIZ UDPゴシック" panose="020B0400000000000000" pitchFamily="50" charset="-128"/>
                          <a:ea typeface="BIZ UDPゴシック" panose="020B0400000000000000" pitchFamily="50" charset="-128"/>
                        </a:rPr>
                        <a:t>　</a:t>
                      </a:r>
                      <a:r>
                        <a:rPr kumimoji="1" lang="zh-TW" altLang="en-US" dirty="0">
                          <a:latin typeface="BIZ UDPゴシック" panose="020B0400000000000000" pitchFamily="50" charset="-128"/>
                          <a:ea typeface="BIZ UDPゴシック" panose="020B0400000000000000" pitchFamily="50" charset="-128"/>
                        </a:rPr>
                        <a:t>当期正味財産増減額 </a:t>
                      </a: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899,786</a:t>
                      </a:r>
                      <a:endParaRPr kumimoji="1" lang="ja-JP" altLang="en-US" sz="1800" dirty="0" smtClean="0">
                        <a:latin typeface="BIZ UDPゴシック" panose="020B0400000000000000" pitchFamily="50" charset="-128"/>
                        <a:ea typeface="BIZ UDPゴシック" panose="020B0400000000000000" pitchFamily="50" charset="-128"/>
                      </a:endParaRPr>
                    </a:p>
                  </a:txBody>
                  <a:tcPr/>
                </a:tc>
                <a:tc>
                  <a:txBody>
                    <a:bodyPr/>
                    <a:lstStyle/>
                    <a:p>
                      <a:endParaRPr lang="ja-JP" altLang="en-US" dirty="0"/>
                    </a:p>
                  </a:txBody>
                  <a:tcPr/>
                </a:tc>
                <a:extLst>
                  <a:ext uri="{0D108BD9-81ED-4DB2-BD59-A6C34878D82A}">
                    <a16:rowId xmlns:a16="http://schemas.microsoft.com/office/drawing/2014/main" xmlns="" val="10008"/>
                  </a:ext>
                </a:extLst>
              </a:tr>
              <a:tr h="396021">
                <a:tc>
                  <a:txBody>
                    <a:bodyPr/>
                    <a:lstStyle/>
                    <a:p>
                      <a:r>
                        <a:rPr kumimoji="1" lang="ja-JP" altLang="en-US" dirty="0">
                          <a:latin typeface="BIZ UDPゴシック" panose="020B0400000000000000" pitchFamily="50" charset="-128"/>
                          <a:ea typeface="BIZ UDPゴシック" panose="020B0400000000000000" pitchFamily="50" charset="-128"/>
                        </a:rPr>
                        <a:t>　負債及び正味財産合計</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4,037,802</a:t>
                      </a:r>
                      <a:endParaRPr kumimoji="1" lang="ja-JP" altLang="en-US" sz="1800" dirty="0" smtClean="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9"/>
                  </a:ext>
                </a:extLst>
              </a:tr>
            </a:tbl>
          </a:graphicData>
        </a:graphic>
      </p:graphicFrame>
      <p:sp>
        <p:nvSpPr>
          <p:cNvPr id="10" name="コンテンツ プレースホルダー 9"/>
          <p:cNvSpPr>
            <a:spLocks noGrp="1"/>
          </p:cNvSpPr>
          <p:nvPr>
            <p:ph idx="1"/>
          </p:nvPr>
        </p:nvSpPr>
        <p:spPr>
          <a:xfrm>
            <a:off x="1115616" y="2636912"/>
            <a:ext cx="7408333" cy="3450696"/>
          </a:xfrm>
        </p:spPr>
        <p:txBody>
          <a:bodyPr/>
          <a:lstStyle/>
          <a:p>
            <a:pPr marL="0" indent="0">
              <a:buNone/>
            </a:pPr>
            <a:r>
              <a:rPr kumimoji="1" lang="ja-JP" altLang="en-US" dirty="0"/>
              <a:t>　</a:t>
            </a:r>
          </a:p>
        </p:txBody>
      </p:sp>
    </p:spTree>
    <p:extLst>
      <p:ext uri="{BB962C8B-B14F-4D97-AF65-F5344CB8AC3E}">
        <p14:creationId xmlns:p14="http://schemas.microsoft.com/office/powerpoint/2010/main" val="808261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rmAutofit fontScale="90000"/>
          </a:bodyPr>
          <a:lstStyle/>
          <a:p>
            <a:pPr algn="l"/>
            <a:r>
              <a:rPr lang="zh-TW" altLang="en-US" sz="2800" dirty="0"/>
              <a:t>第２号議案</a:t>
            </a:r>
            <a:r>
              <a:rPr lang="zh-TW" altLang="en-US" sz="2800" dirty="0" smtClean="0"/>
              <a:t>－</a:t>
            </a:r>
            <a:r>
              <a:rPr lang="ja-JP" altLang="en-US" sz="2800" dirty="0">
                <a:ea typeface="ＪＳＰゴシック" panose="020B0600000101010101" pitchFamily="50" charset="-128"/>
              </a:rPr>
              <a:t>４</a:t>
            </a:r>
            <a:r>
              <a:rPr lang="en-US" altLang="zh-TW" dirty="0"/>
              <a:t/>
            </a:r>
            <a:br>
              <a:rPr lang="en-US" altLang="zh-TW" dirty="0"/>
            </a:br>
            <a:r>
              <a:rPr lang="zh-TW" altLang="en-US" dirty="0"/>
              <a:t>	</a:t>
            </a:r>
            <a:r>
              <a:rPr lang="zh-TW" altLang="en-US" sz="4000" dirty="0" smtClean="0"/>
              <a:t>令和</a:t>
            </a:r>
            <a:r>
              <a:rPr lang="ja-JP" altLang="en-US" sz="4000" dirty="0"/>
              <a:t>６</a:t>
            </a:r>
            <a:r>
              <a:rPr lang="zh-TW" altLang="en-US" sz="4000" dirty="0" smtClean="0"/>
              <a:t>年度</a:t>
            </a:r>
            <a:r>
              <a:rPr lang="zh-TW" altLang="en-US" sz="4000" dirty="0"/>
              <a:t>財産目録</a:t>
            </a:r>
            <a:r>
              <a:rPr lang="zh-TW" altLang="en-US" sz="2700" dirty="0"/>
              <a:t>（抜粋）</a:t>
            </a:r>
            <a:r>
              <a:rPr lang="ja-JP" altLang="en-US" sz="3200" dirty="0"/>
              <a:t>　</a:t>
            </a:r>
            <a:r>
              <a:rPr lang="ja-JP" altLang="en-US" sz="2200" dirty="0" smtClean="0"/>
              <a:t>令７</a:t>
            </a:r>
            <a:r>
              <a:rPr lang="en-US" altLang="ja-JP" sz="2200" dirty="0" smtClean="0"/>
              <a:t>.</a:t>
            </a:r>
            <a:r>
              <a:rPr lang="ja-JP" altLang="en-US" sz="2200" dirty="0"/>
              <a:t>３</a:t>
            </a:r>
            <a:r>
              <a:rPr lang="en-US" altLang="ja-JP" sz="2200" dirty="0"/>
              <a:t>.</a:t>
            </a:r>
            <a:r>
              <a:rPr lang="ja-JP" altLang="en-US" sz="2200" dirty="0"/>
              <a:t>３１</a:t>
            </a:r>
            <a:r>
              <a:rPr lang="zh-TW" altLang="en-US" sz="2200" dirty="0" smtClean="0"/>
              <a:t>現在</a:t>
            </a:r>
            <a:endParaRPr kumimoji="1" lang="ja-JP" altLang="en-US" sz="1300" dirty="0"/>
          </a:p>
        </p:txBody>
      </p:sp>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2154425924"/>
              </p:ext>
            </p:extLst>
          </p:nvPr>
        </p:nvGraphicFramePr>
        <p:xfrm>
          <a:off x="827584" y="2060849"/>
          <a:ext cx="7560840" cy="3934177"/>
        </p:xfrm>
        <a:graphic>
          <a:graphicData uri="http://schemas.openxmlformats.org/drawingml/2006/table">
            <a:tbl>
              <a:tblPr bandRow="1">
                <a:tableStyleId>{69CF1AB2-1976-4502-BF36-3FF5EA218861}</a:tableStyleId>
              </a:tblPr>
              <a:tblGrid>
                <a:gridCol w="2376264">
                  <a:extLst>
                    <a:ext uri="{9D8B030D-6E8A-4147-A177-3AD203B41FA5}">
                      <a16:colId xmlns:a16="http://schemas.microsoft.com/office/drawing/2014/main" xmlns="" val="20000"/>
                    </a:ext>
                  </a:extLst>
                </a:gridCol>
                <a:gridCol w="1728192">
                  <a:extLst>
                    <a:ext uri="{9D8B030D-6E8A-4147-A177-3AD203B41FA5}">
                      <a16:colId xmlns:a16="http://schemas.microsoft.com/office/drawing/2014/main" xmlns="" val="20001"/>
                    </a:ext>
                  </a:extLst>
                </a:gridCol>
                <a:gridCol w="1728192">
                  <a:extLst>
                    <a:ext uri="{9D8B030D-6E8A-4147-A177-3AD203B41FA5}">
                      <a16:colId xmlns:a16="http://schemas.microsoft.com/office/drawing/2014/main" xmlns="" val="20002"/>
                    </a:ext>
                  </a:extLst>
                </a:gridCol>
                <a:gridCol w="1728192">
                  <a:extLst>
                    <a:ext uri="{9D8B030D-6E8A-4147-A177-3AD203B41FA5}">
                      <a16:colId xmlns:a16="http://schemas.microsoft.com/office/drawing/2014/main" xmlns="" val="20003"/>
                    </a:ext>
                  </a:extLst>
                </a:gridCol>
              </a:tblGrid>
              <a:tr h="484718">
                <a:tc>
                  <a:txBody>
                    <a:bodyPr/>
                    <a:lstStyle/>
                    <a:p>
                      <a:r>
                        <a:rPr kumimoji="1" lang="en-US" altLang="ja-JP" sz="2000" dirty="0">
                          <a:latin typeface="BIZ UDPゴシック" panose="020B0400000000000000" pitchFamily="50" charset="-128"/>
                          <a:ea typeface="BIZ UDPゴシック" panose="020B0400000000000000" pitchFamily="50" charset="-128"/>
                        </a:rPr>
                        <a:t>Ⅰ</a:t>
                      </a:r>
                      <a:r>
                        <a:rPr kumimoji="1" lang="ja-JP" altLang="en-US" sz="2000" dirty="0">
                          <a:latin typeface="BIZ UDPゴシック" panose="020B0400000000000000" pitchFamily="50" charset="-128"/>
                          <a:ea typeface="BIZ UDPゴシック" panose="020B0400000000000000" pitchFamily="50" charset="-128"/>
                        </a:rPr>
                        <a:t>　資産の部</a:t>
                      </a:r>
                    </a:p>
                  </a:txBody>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lnR w="12700" cap="flat" cmpd="sng" algn="ctr">
                      <a:solidFill>
                        <a:schemeClr val="accent1"/>
                      </a:solidFill>
                      <a:prstDash val="solid"/>
                      <a:round/>
                      <a:headEnd type="none" w="med" len="med"/>
                      <a:tailEnd type="none" w="med" len="med"/>
                    </a:lnR>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latin typeface="BIZ UDPゴシック" panose="020B0400000000000000" pitchFamily="50" charset="-128"/>
                          <a:ea typeface="BIZ UDPゴシック" panose="020B0400000000000000" pitchFamily="50" charset="-128"/>
                        </a:rPr>
                        <a:t>4,037,802</a:t>
                      </a:r>
                      <a:endParaRPr kumimoji="1" lang="ja-JP" altLang="en-US" sz="2000" dirty="0" smtClean="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xmlns="" val="10000"/>
                  </a:ext>
                </a:extLst>
              </a:tr>
              <a:tr h="849410">
                <a:tc>
                  <a:txBody>
                    <a:bodyPr/>
                    <a:lstStyle/>
                    <a:p>
                      <a:r>
                        <a:rPr kumimoji="1" lang="ja-JP" altLang="en-US" sz="2000" dirty="0">
                          <a:latin typeface="BIZ UDPゴシック" panose="020B0400000000000000" pitchFamily="50" charset="-128"/>
                          <a:ea typeface="BIZ UDPゴシック" panose="020B0400000000000000" pitchFamily="50" charset="-128"/>
                        </a:rPr>
                        <a:t>　</a:t>
                      </a:r>
                      <a:r>
                        <a:rPr kumimoji="1" lang="zh-TW" altLang="en-US" sz="2000" dirty="0">
                          <a:latin typeface="BIZ UDPゴシック" panose="020B0400000000000000" pitchFamily="50" charset="-128"/>
                          <a:ea typeface="BIZ UDPゴシック" panose="020B0400000000000000" pitchFamily="50" charset="-128"/>
                        </a:rPr>
                        <a:t>１．流動資産</a:t>
                      </a:r>
                      <a:endParaRPr kumimoji="1" lang="en-US" altLang="ja-JP" sz="2000" dirty="0">
                        <a:latin typeface="BIZ UDPゴシック" panose="020B0400000000000000" pitchFamily="50" charset="-128"/>
                        <a:ea typeface="BIZ UDPゴシック" panose="020B04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a:latin typeface="BIZ UDPゴシック" panose="020B0400000000000000" pitchFamily="50" charset="-128"/>
                          <a:ea typeface="BIZ UDPゴシック" panose="020B0400000000000000" pitchFamily="50" charset="-128"/>
                        </a:rPr>
                        <a:t>　　　内訳</a:t>
                      </a:r>
                      <a:r>
                        <a:rPr kumimoji="1" lang="ja-JP" altLang="en-US" sz="2000" dirty="0" smtClean="0">
                          <a:latin typeface="BIZ UDPゴシック" panose="020B0400000000000000" pitchFamily="50" charset="-128"/>
                          <a:ea typeface="BIZ UDPゴシック" panose="020B0400000000000000" pitchFamily="50" charset="-128"/>
                        </a:rPr>
                        <a:t>）手許現金</a:t>
                      </a:r>
                      <a:endParaRPr kumimoji="1" lang="en-US" altLang="ja-JP" sz="2000" dirty="0" smtClean="0">
                        <a:latin typeface="BIZ UDPゴシック" panose="020B0400000000000000" pitchFamily="50" charset="-128"/>
                        <a:ea typeface="BIZ UDPゴシック" panose="020B0400000000000000" pitchFamily="50" charset="-128"/>
                      </a:endParaRPr>
                    </a:p>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2000" dirty="0" smtClean="0">
                          <a:latin typeface="BIZ UDPゴシック" panose="020B0400000000000000" pitchFamily="50" charset="-128"/>
                          <a:ea typeface="BIZ UDPゴシック" panose="020B0400000000000000" pitchFamily="50" charset="-128"/>
                        </a:rPr>
                        <a:t>　普通</a:t>
                      </a:r>
                      <a:r>
                        <a:rPr kumimoji="1" lang="ja-JP" altLang="en-US" sz="2000" dirty="0">
                          <a:latin typeface="BIZ UDPゴシック" panose="020B0400000000000000" pitchFamily="50" charset="-128"/>
                          <a:ea typeface="BIZ UDPゴシック" panose="020B0400000000000000" pitchFamily="50" charset="-128"/>
                        </a:rPr>
                        <a:t>預金</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en-US" altLang="ja-JP" sz="2000" dirty="0" smtClean="0">
                        <a:latin typeface="BIZ UDPゴシック" panose="020B0400000000000000" pitchFamily="50" charset="-128"/>
                        <a:ea typeface="BIZ UDPゴシック" panose="020B0400000000000000" pitchFamily="50" charset="-128"/>
                      </a:endParaRP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latin typeface="BIZ UDPゴシック" panose="020B0400000000000000" pitchFamily="50" charset="-128"/>
                          <a:ea typeface="BIZ UDPゴシック" panose="020B0400000000000000" pitchFamily="50" charset="-128"/>
                        </a:rPr>
                        <a:t>10,940</a:t>
                      </a:r>
                      <a:endParaRPr kumimoji="1" lang="en-US" altLang="ja-JP" sz="2000" dirty="0">
                        <a:latin typeface="BIZ UDPゴシック" panose="020B0400000000000000" pitchFamily="50" charset="-128"/>
                        <a:ea typeface="BIZ UDPゴシック" panose="020B0400000000000000" pitchFamily="50" charset="-128"/>
                      </a:endParaRP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latin typeface="BIZ UDPゴシック" panose="020B0400000000000000" pitchFamily="50" charset="-128"/>
                          <a:ea typeface="BIZ UDPゴシック" panose="020B0400000000000000" pitchFamily="50" charset="-128"/>
                        </a:rPr>
                        <a:t>4,026,862</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latin typeface="BIZ UDPゴシック" panose="020B0400000000000000" pitchFamily="50" charset="-128"/>
                          <a:ea typeface="BIZ UDPゴシック" panose="020B0400000000000000" pitchFamily="50" charset="-128"/>
                        </a:rPr>
                        <a:t>4,037,802</a:t>
                      </a:r>
                      <a:endParaRPr kumimoji="1" lang="ja-JP" altLang="en-US" sz="2000" dirty="0" smtClean="0">
                        <a:latin typeface="BIZ UDPゴシック" panose="020B0400000000000000" pitchFamily="50" charset="-128"/>
                        <a:ea typeface="BIZ UDPゴシック" panose="020B0400000000000000" pitchFamily="50" charset="-128"/>
                      </a:endParaRPr>
                    </a:p>
                  </a:txBody>
                  <a:tcPr>
                    <a:lnR w="12700" cap="flat" cmpd="sng" algn="ctr">
                      <a:solidFill>
                        <a:schemeClr val="accent1"/>
                      </a:solidFill>
                      <a:prstDash val="solid"/>
                      <a:round/>
                      <a:headEnd type="none" w="med" len="med"/>
                      <a:tailEnd type="none" w="med" len="med"/>
                    </a:lnR>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200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xmlns="" val="10001"/>
                  </a:ext>
                </a:extLst>
              </a:tr>
              <a:tr h="48471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a:latin typeface="BIZ UDPゴシック" panose="020B0400000000000000" pitchFamily="50" charset="-128"/>
                          <a:ea typeface="BIZ UDPゴシック" panose="020B0400000000000000" pitchFamily="50" charset="-128"/>
                        </a:rPr>
                        <a:t>　</a:t>
                      </a:r>
                      <a:r>
                        <a:rPr kumimoji="1" lang="zh-TW" altLang="en-US" sz="2000" dirty="0">
                          <a:latin typeface="BIZ UDPゴシック" panose="020B0400000000000000" pitchFamily="50" charset="-128"/>
                          <a:ea typeface="BIZ UDPゴシック" panose="020B0400000000000000" pitchFamily="50" charset="-128"/>
                        </a:rPr>
                        <a:t>２．固定資産</a:t>
                      </a:r>
                      <a:endParaRPr kumimoji="1" lang="ja-JP" altLang="en-US" sz="20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2000" dirty="0">
                          <a:latin typeface="BIZ UDPゴシック" panose="020B0400000000000000" pitchFamily="50" charset="-128"/>
                          <a:ea typeface="BIZ UDPゴシック" panose="020B0400000000000000" pitchFamily="50" charset="-128"/>
                        </a:rPr>
                        <a:t>0</a:t>
                      </a:r>
                      <a:endParaRPr kumimoji="1" lang="ja-JP" altLang="en-US" sz="2000" dirty="0">
                        <a:latin typeface="BIZ UDPゴシック" panose="020B0400000000000000" pitchFamily="50" charset="-128"/>
                        <a:ea typeface="BIZ UDPゴシック" panose="020B0400000000000000" pitchFamily="50" charset="-128"/>
                      </a:endParaRPr>
                    </a:p>
                  </a:txBody>
                  <a:tcPr>
                    <a:lnR w="12700" cap="flat" cmpd="sng" algn="ctr">
                      <a:solidFill>
                        <a:schemeClr val="accent1"/>
                      </a:solidFill>
                      <a:prstDash val="solid"/>
                      <a:round/>
                      <a:headEnd type="none" w="med" len="med"/>
                      <a:tailEnd type="none" w="med" len="med"/>
                    </a:lnR>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xmlns="" val="10002"/>
                  </a:ext>
                </a:extLst>
              </a:tr>
              <a:tr h="484718">
                <a:tc>
                  <a:txBody>
                    <a:bodyPr/>
                    <a:lstStyle/>
                    <a:p>
                      <a:r>
                        <a:rPr kumimoji="1" lang="en-US" altLang="ja-JP" sz="2000" dirty="0">
                          <a:latin typeface="BIZ UDPゴシック" panose="020B0400000000000000" pitchFamily="50" charset="-128"/>
                          <a:ea typeface="BIZ UDPゴシック" panose="020B0400000000000000" pitchFamily="50" charset="-128"/>
                        </a:rPr>
                        <a:t>Ⅱ</a:t>
                      </a:r>
                      <a:r>
                        <a:rPr kumimoji="1" lang="ja-JP" altLang="en-US" sz="2000" dirty="0">
                          <a:latin typeface="BIZ UDPゴシック" panose="020B0400000000000000" pitchFamily="50" charset="-128"/>
                          <a:ea typeface="BIZ UDPゴシック" panose="020B0400000000000000" pitchFamily="50" charset="-128"/>
                        </a:rPr>
                        <a:t>　負債の部</a:t>
                      </a:r>
                    </a:p>
                  </a:txBody>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lnR w="12700" cap="flat" cmpd="sng" algn="ctr">
                      <a:solidFill>
                        <a:schemeClr val="accent1"/>
                      </a:solidFill>
                      <a:prstDash val="solid"/>
                      <a:round/>
                      <a:headEnd type="none" w="med" len="med"/>
                      <a:tailEnd type="none" w="med" len="med"/>
                    </a:lnR>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latin typeface="BIZ UDPゴシック" panose="020B0400000000000000" pitchFamily="50" charset="-128"/>
                          <a:ea typeface="BIZ UDPゴシック" panose="020B0400000000000000" pitchFamily="50" charset="-128"/>
                        </a:rPr>
                        <a:t>0</a:t>
                      </a:r>
                      <a:endParaRPr kumimoji="1" lang="ja-JP" altLang="en-US" sz="200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xmlns="" val="10003"/>
                  </a:ext>
                </a:extLst>
              </a:tr>
              <a:tr h="504747">
                <a:tc>
                  <a:txBody>
                    <a:bodyPr/>
                    <a:lstStyle/>
                    <a:p>
                      <a:r>
                        <a:rPr kumimoji="1" lang="ja-JP" altLang="en-US" sz="2000" dirty="0">
                          <a:latin typeface="BIZ UDPゴシック" panose="020B0400000000000000" pitchFamily="50" charset="-128"/>
                          <a:ea typeface="BIZ UDPゴシック" panose="020B0400000000000000" pitchFamily="50" charset="-128"/>
                        </a:rPr>
                        <a:t>　</a:t>
                      </a:r>
                      <a:r>
                        <a:rPr kumimoji="1" lang="zh-TW" altLang="en-US" sz="2000" dirty="0">
                          <a:latin typeface="BIZ UDPゴシック" panose="020B0400000000000000" pitchFamily="50" charset="-128"/>
                          <a:ea typeface="BIZ UDPゴシック" panose="020B0400000000000000" pitchFamily="50" charset="-128"/>
                        </a:rPr>
                        <a:t>１．流動</a:t>
                      </a:r>
                      <a:r>
                        <a:rPr kumimoji="1" lang="zh-TW" altLang="en-US" sz="2000" dirty="0" smtClean="0">
                          <a:latin typeface="BIZ UDPゴシック" panose="020B0400000000000000" pitchFamily="50" charset="-128"/>
                          <a:ea typeface="BIZ UDPゴシック" panose="020B0400000000000000" pitchFamily="50" charset="-128"/>
                        </a:rPr>
                        <a:t>負債</a:t>
                      </a:r>
                      <a:endParaRPr kumimoji="1" lang="en-US" altLang="ja-JP" sz="20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latin typeface="BIZ UDPゴシック" panose="020B0400000000000000" pitchFamily="50" charset="-128"/>
                          <a:ea typeface="BIZ UDPゴシック" panose="020B0400000000000000" pitchFamily="50" charset="-128"/>
                        </a:rPr>
                        <a:t>0</a:t>
                      </a:r>
                      <a:endParaRPr kumimoji="1" lang="ja-JP" altLang="en-US" sz="20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2000" dirty="0" smtClean="0">
                          <a:latin typeface="BIZ UDPゴシック" panose="020B0400000000000000" pitchFamily="50" charset="-128"/>
                          <a:ea typeface="BIZ UDPゴシック" panose="020B0400000000000000" pitchFamily="50" charset="-128"/>
                        </a:rPr>
                        <a:t>0</a:t>
                      </a:r>
                      <a:endParaRPr kumimoji="1" lang="ja-JP" altLang="en-US" sz="2000" dirty="0">
                        <a:latin typeface="BIZ UDPゴシック" panose="020B0400000000000000" pitchFamily="50" charset="-128"/>
                        <a:ea typeface="BIZ UDPゴシック" panose="020B0400000000000000" pitchFamily="50" charset="-128"/>
                      </a:endParaRPr>
                    </a:p>
                  </a:txBody>
                  <a:tcPr>
                    <a:lnR w="12700" cap="flat" cmpd="sng" algn="ctr">
                      <a:solidFill>
                        <a:schemeClr val="accent1"/>
                      </a:solidFill>
                      <a:prstDash val="solid"/>
                      <a:round/>
                      <a:headEnd type="none" w="med" len="med"/>
                      <a:tailEnd type="none" w="med" len="med"/>
                    </a:lnR>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xmlns="" val="10004"/>
                  </a:ext>
                </a:extLst>
              </a:tr>
              <a:tr h="484718">
                <a:tc>
                  <a:txBody>
                    <a:bodyPr/>
                    <a:lstStyle/>
                    <a:p>
                      <a:r>
                        <a:rPr kumimoji="1" lang="ja-JP" altLang="en-US" sz="2000" dirty="0">
                          <a:latin typeface="BIZ UDPゴシック" panose="020B0400000000000000" pitchFamily="50" charset="-128"/>
                          <a:ea typeface="BIZ UDPゴシック" panose="020B0400000000000000" pitchFamily="50" charset="-128"/>
                        </a:rPr>
                        <a:t>　</a:t>
                      </a:r>
                      <a:r>
                        <a:rPr kumimoji="1" lang="zh-TW" altLang="en-US" sz="2000" dirty="0">
                          <a:latin typeface="BIZ UDPゴシック" panose="020B0400000000000000" pitchFamily="50" charset="-128"/>
                          <a:ea typeface="BIZ UDPゴシック" panose="020B0400000000000000" pitchFamily="50" charset="-128"/>
                        </a:rPr>
                        <a:t>２．固定負債</a:t>
                      </a:r>
                      <a:endParaRPr kumimoji="1" lang="ja-JP" altLang="en-US" sz="20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2000" dirty="0">
                          <a:latin typeface="BIZ UDPゴシック" panose="020B0400000000000000" pitchFamily="50" charset="-128"/>
                          <a:ea typeface="BIZ UDPゴシック" panose="020B0400000000000000" pitchFamily="50" charset="-128"/>
                        </a:rPr>
                        <a:t>0</a:t>
                      </a:r>
                      <a:endParaRPr kumimoji="1" lang="ja-JP" altLang="en-US" sz="2000" dirty="0">
                        <a:latin typeface="BIZ UDPゴシック" panose="020B0400000000000000" pitchFamily="50" charset="-128"/>
                        <a:ea typeface="BIZ UDPゴシック" panose="020B0400000000000000" pitchFamily="50" charset="-128"/>
                      </a:endParaRPr>
                    </a:p>
                  </a:txBody>
                  <a:tcPr>
                    <a:lnR w="12700" cap="flat" cmpd="sng" algn="ctr">
                      <a:solidFill>
                        <a:schemeClr val="accent1"/>
                      </a:solidFill>
                      <a:prstDash val="solid"/>
                      <a:round/>
                      <a:headEnd type="none" w="med" len="med"/>
                      <a:tailEnd type="none" w="med" len="med"/>
                    </a:lnR>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xmlns="" val="10005"/>
                  </a:ext>
                </a:extLst>
              </a:tr>
              <a:tr h="484718">
                <a:tc>
                  <a:txBody>
                    <a:bodyPr/>
                    <a:lstStyle/>
                    <a:p>
                      <a:pPr algn="r"/>
                      <a:r>
                        <a:rPr kumimoji="1" lang="ja-JP" altLang="en-US" sz="2000" dirty="0">
                          <a:latin typeface="BIZ UDPゴシック" panose="020B0400000000000000" pitchFamily="50" charset="-128"/>
                          <a:ea typeface="BIZ UDPゴシック" panose="020B0400000000000000" pitchFamily="50" charset="-128"/>
                        </a:rPr>
                        <a:t>正味財産</a:t>
                      </a:r>
                    </a:p>
                  </a:txBody>
                  <a:tcPr/>
                </a:tc>
                <a:tc>
                  <a:txBody>
                    <a:bodyPr/>
                    <a:lstStyle/>
                    <a:p>
                      <a:pPr algn="r"/>
                      <a:endParaRPr kumimoji="1" lang="ja-JP" altLang="en-US" sz="20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2000" dirty="0">
                        <a:latin typeface="BIZ UDPゴシック" panose="020B0400000000000000" pitchFamily="50" charset="-128"/>
                        <a:ea typeface="BIZ UDPゴシック" panose="020B0400000000000000" pitchFamily="50" charset="-128"/>
                      </a:endParaRPr>
                    </a:p>
                  </a:txBody>
                  <a:tcPr>
                    <a:lnR w="12700" cap="flat" cmpd="sng" algn="ctr">
                      <a:solidFill>
                        <a:schemeClr val="accent1"/>
                      </a:solidFill>
                      <a:prstDash val="solid"/>
                      <a:round/>
                      <a:headEnd type="none" w="med" len="med"/>
                      <a:tailEnd type="none" w="med" len="med"/>
                    </a:lnR>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2000" dirty="0" smtClean="0">
                          <a:latin typeface="BIZ UDPゴシック" panose="020B0400000000000000" pitchFamily="50" charset="-128"/>
                          <a:ea typeface="BIZ UDPゴシック" panose="020B0400000000000000" pitchFamily="50" charset="-128"/>
                        </a:rPr>
                        <a:t>4,037,802</a:t>
                      </a:r>
                      <a:endParaRPr kumimoji="1" lang="ja-JP" altLang="en-US" sz="2000" dirty="0">
                        <a:latin typeface="BIZ UDPゴシック" panose="020B0400000000000000" pitchFamily="50" charset="-128"/>
                        <a:ea typeface="BIZ UDPゴシック" panose="020B0400000000000000" pitchFamily="50" charset="-128"/>
                      </a:endParaRPr>
                    </a:p>
                  </a:txBody>
                  <a:tcP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1672035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rmAutofit/>
          </a:bodyPr>
          <a:lstStyle/>
          <a:p>
            <a:pPr algn="l"/>
            <a:r>
              <a:rPr lang="zh-TW" altLang="en-US" sz="2800" dirty="0"/>
              <a:t>第２号議案</a:t>
            </a:r>
            <a:r>
              <a:rPr lang="zh-TW" altLang="en-US" sz="2800" dirty="0" smtClean="0"/>
              <a:t>－</a:t>
            </a:r>
            <a:r>
              <a:rPr lang="ja-JP" altLang="en-US" sz="2800" dirty="0" smtClean="0"/>
              <a:t>５</a:t>
            </a:r>
            <a:r>
              <a:rPr lang="en-US" altLang="ja-JP" sz="2800" dirty="0" smtClean="0"/>
              <a:t/>
            </a:r>
            <a:br>
              <a:rPr lang="en-US" altLang="ja-JP" sz="2800" dirty="0" smtClean="0"/>
            </a:br>
            <a:r>
              <a:rPr lang="ja-JP" altLang="en-US" dirty="0"/>
              <a:t>　</a:t>
            </a:r>
            <a:r>
              <a:rPr lang="ja-JP" altLang="en-US" dirty="0" smtClean="0"/>
              <a:t>　</a:t>
            </a:r>
            <a:r>
              <a:rPr lang="ja-JP" altLang="en-US" sz="3200" dirty="0" smtClean="0"/>
              <a:t>監査報告書</a:t>
            </a:r>
            <a:endParaRPr kumimoji="1" lang="ja-JP" altLang="en-US" sz="1400" dirty="0"/>
          </a:p>
        </p:txBody>
      </p:sp>
      <p:pic>
        <p:nvPicPr>
          <p:cNvPr id="7" name="コンテンツ プレースホルダー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707904" y="404664"/>
            <a:ext cx="4846171" cy="5705293"/>
          </a:xfrm>
        </p:spPr>
      </p:pic>
    </p:spTree>
    <p:extLst>
      <p:ext uri="{BB962C8B-B14F-4D97-AF65-F5344CB8AC3E}">
        <p14:creationId xmlns:p14="http://schemas.microsoft.com/office/powerpoint/2010/main" val="22950309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467544" y="1916832"/>
            <a:ext cx="8208911" cy="4536504"/>
          </a:xfrm>
        </p:spPr>
        <p:txBody>
          <a:bodyPr>
            <a:normAutofit fontScale="85000" lnSpcReduction="10000"/>
          </a:bodyPr>
          <a:lstStyle/>
          <a:p>
            <a:pPr marL="0" indent="0">
              <a:buNone/>
            </a:pPr>
            <a:r>
              <a:rPr lang="ja-JP" altLang="en-US" dirty="0"/>
              <a:t>１、事業実施の</a:t>
            </a:r>
            <a:r>
              <a:rPr lang="ja-JP" altLang="en-US" dirty="0" smtClean="0"/>
              <a:t>方針</a:t>
            </a:r>
            <a:endParaRPr lang="en-US" altLang="ja-JP" dirty="0" smtClean="0"/>
          </a:p>
          <a:p>
            <a:pPr marL="0" indent="0">
              <a:buNone/>
            </a:pPr>
            <a:r>
              <a:rPr lang="ja-JP" altLang="en-US" dirty="0"/>
              <a:t>　令和７年度も、子どもたちの学習支援を行っている団体及び経済的に困難な家庭の子どもたちを対象として活動している団体等並びに児童養護施設や無料塾の子どもたちを支援するとともに当該団体との交流事業及び共同事業を行っていく。</a:t>
            </a:r>
          </a:p>
          <a:p>
            <a:pPr marL="0" indent="0">
              <a:buNone/>
            </a:pPr>
            <a:r>
              <a:rPr lang="ja-JP" altLang="en-US" dirty="0" smtClean="0"/>
              <a:t>　また</a:t>
            </a:r>
            <a:r>
              <a:rPr lang="ja-JP" altLang="en-US" dirty="0"/>
              <a:t>、児童養護施設や無料塾の子どもたちの将来の進路・職業選択に資するようなビデオ作製及び児童養護施設他へのビデオの配布について、昨年度の継続事業として行っていくとともに、職業体験（エクスターン）のニーズの調査及び体験できる企業等の発掘並びに希望者と企業等とのマッチング活動を行っていく</a:t>
            </a:r>
            <a:r>
              <a:rPr lang="ja-JP" altLang="en-US" dirty="0" smtClean="0"/>
              <a:t>。</a:t>
            </a:r>
            <a:endParaRPr lang="en-US" altLang="ja-JP" dirty="0" smtClean="0"/>
          </a:p>
          <a:p>
            <a:pPr marL="0" indent="0">
              <a:buNone/>
            </a:pPr>
            <a:r>
              <a:rPr lang="ja-JP" altLang="en-US" dirty="0"/>
              <a:t>　</a:t>
            </a:r>
            <a:r>
              <a:rPr lang="ja-JP" altLang="en-US" dirty="0" smtClean="0"/>
              <a:t>更に</a:t>
            </a:r>
            <a:r>
              <a:rPr lang="ja-JP" altLang="en-US" dirty="0"/>
              <a:t>、令和５年度より試行的に開始した児童養護施設を巣立つ子どもへのリサイクル家電の提供も継続して行う予定である</a:t>
            </a:r>
            <a:r>
              <a:rPr lang="ja-JP" altLang="en-US" dirty="0" smtClean="0"/>
              <a:t>。</a:t>
            </a:r>
            <a:endParaRPr lang="en-US" altLang="ja-JP" dirty="0" smtClean="0"/>
          </a:p>
          <a:p>
            <a:pPr marL="0" indent="0">
              <a:buNone/>
            </a:pPr>
            <a:r>
              <a:rPr lang="ja-JP" altLang="en-US" dirty="0"/>
              <a:t>　</a:t>
            </a:r>
            <a:r>
              <a:rPr lang="ja-JP" altLang="en-US" dirty="0" smtClean="0"/>
              <a:t>これ</a:t>
            </a:r>
            <a:r>
              <a:rPr lang="ja-JP" altLang="en-US" dirty="0"/>
              <a:t>に加え会員及び子どもたちの支援を行っている団体関係者を対象とした研修会（勉強会）を開催し見識を深めるとともに、事例発表会及び意見交換会を開催し、その会を通じて子どもたちに対する支援事業の拡充を図る。</a:t>
            </a:r>
          </a:p>
        </p:txBody>
      </p:sp>
      <p:sp>
        <p:nvSpPr>
          <p:cNvPr id="3" name="タイトル 2"/>
          <p:cNvSpPr>
            <a:spLocks noGrp="1"/>
          </p:cNvSpPr>
          <p:nvPr>
            <p:ph type="title"/>
          </p:nvPr>
        </p:nvSpPr>
        <p:spPr/>
        <p:txBody>
          <a:bodyPr>
            <a:normAutofit fontScale="90000"/>
          </a:bodyPr>
          <a:lstStyle/>
          <a:p>
            <a:pPr algn="l"/>
            <a:r>
              <a:rPr lang="zh-TW" altLang="en-US" sz="2800" dirty="0"/>
              <a:t>第３号議案</a:t>
            </a:r>
            <a:r>
              <a:rPr lang="en-US" altLang="zh-TW" dirty="0"/>
              <a:t/>
            </a:r>
            <a:br>
              <a:rPr lang="en-US" altLang="zh-TW" dirty="0"/>
            </a:br>
            <a:r>
              <a:rPr lang="zh-TW" altLang="en-US" dirty="0"/>
              <a:t>	</a:t>
            </a:r>
            <a:r>
              <a:rPr lang="zh-TW" altLang="en-US" dirty="0" smtClean="0"/>
              <a:t>令和</a:t>
            </a:r>
            <a:r>
              <a:rPr lang="ja-JP" altLang="en-US" dirty="0" smtClean="0"/>
              <a:t>７</a:t>
            </a:r>
            <a:r>
              <a:rPr lang="zh-TW" altLang="en-US" dirty="0" smtClean="0"/>
              <a:t>年度</a:t>
            </a:r>
            <a:r>
              <a:rPr lang="zh-TW" altLang="en-US" dirty="0"/>
              <a:t>事業計画書（案）</a:t>
            </a:r>
            <a:r>
              <a:rPr lang="zh-TW" altLang="en-US" sz="3200" dirty="0"/>
              <a:t>（抜粋）</a:t>
            </a:r>
            <a:endParaRPr kumimoji="1" lang="ja-JP" altLang="en-US" sz="2000" dirty="0"/>
          </a:p>
        </p:txBody>
      </p:sp>
    </p:spTree>
    <p:extLst>
      <p:ext uri="{BB962C8B-B14F-4D97-AF65-F5344CB8AC3E}">
        <p14:creationId xmlns:p14="http://schemas.microsoft.com/office/powerpoint/2010/main" val="4003862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467544" y="1916832"/>
            <a:ext cx="8424935" cy="4209331"/>
          </a:xfrm>
        </p:spPr>
        <p:txBody>
          <a:bodyPr>
            <a:normAutofit/>
          </a:bodyPr>
          <a:lstStyle/>
          <a:p>
            <a:pPr marL="0" indent="0">
              <a:buNone/>
            </a:pPr>
            <a:r>
              <a:rPr lang="ja-JP" altLang="en-US" dirty="0"/>
              <a:t>（１）助成金事業</a:t>
            </a:r>
            <a:endParaRPr lang="en-US" altLang="ja-JP" dirty="0"/>
          </a:p>
          <a:p>
            <a:pPr marL="0" indent="0">
              <a:buNone/>
            </a:pPr>
            <a:endParaRPr lang="en-US" altLang="ja-JP" dirty="0"/>
          </a:p>
          <a:p>
            <a:pPr marL="0" indent="0">
              <a:buNone/>
            </a:pPr>
            <a:endParaRPr lang="en-US" altLang="ja-JP" dirty="0"/>
          </a:p>
        </p:txBody>
      </p:sp>
      <p:sp>
        <p:nvSpPr>
          <p:cNvPr id="3" name="タイトル 2"/>
          <p:cNvSpPr>
            <a:spLocks noGrp="1"/>
          </p:cNvSpPr>
          <p:nvPr>
            <p:ph type="title"/>
          </p:nvPr>
        </p:nvSpPr>
        <p:spPr>
          <a:xfrm>
            <a:off x="457200" y="338328"/>
            <a:ext cx="8229600" cy="1290472"/>
          </a:xfrm>
        </p:spPr>
        <p:txBody>
          <a:bodyPr>
            <a:normAutofit/>
          </a:bodyPr>
          <a:lstStyle/>
          <a:p>
            <a:pPr algn="l"/>
            <a:r>
              <a:rPr lang="zh-TW" altLang="en-US" sz="2000" dirty="0"/>
              <a:t>第３号議案</a:t>
            </a:r>
            <a:r>
              <a:rPr lang="ja-JP" altLang="en-US" sz="2000" dirty="0"/>
              <a:t>　</a:t>
            </a:r>
            <a:r>
              <a:rPr lang="zh-TW" altLang="en-US" sz="3200" dirty="0" smtClean="0"/>
              <a:t>令和</a:t>
            </a:r>
            <a:r>
              <a:rPr lang="ja-JP" altLang="en-US" sz="3200" dirty="0"/>
              <a:t>７</a:t>
            </a:r>
            <a:r>
              <a:rPr lang="zh-TW" altLang="en-US" sz="3200" dirty="0" smtClean="0"/>
              <a:t>年度</a:t>
            </a:r>
            <a:r>
              <a:rPr lang="zh-TW" altLang="en-US" sz="3200" dirty="0"/>
              <a:t>事業計画書（案） </a:t>
            </a:r>
            <a:r>
              <a:rPr lang="zh-TW" altLang="en-US" sz="2400" dirty="0"/>
              <a:t>（抜粋）</a:t>
            </a:r>
            <a:r>
              <a:rPr lang="ja-JP" altLang="en-US" sz="2400" dirty="0"/>
              <a:t>－</a:t>
            </a:r>
            <a:r>
              <a:rPr lang="zh-TW" altLang="en-US" sz="3200" dirty="0"/>
              <a:t> ２</a:t>
            </a:r>
            <a:r>
              <a:rPr lang="en-US" altLang="zh-TW" sz="3200" dirty="0"/>
              <a:t/>
            </a:r>
            <a:br>
              <a:rPr lang="en-US" altLang="zh-TW" sz="3200" dirty="0"/>
            </a:br>
            <a:r>
              <a:rPr lang="ja-JP" altLang="en-US" sz="3200" dirty="0">
                <a:solidFill>
                  <a:schemeClr val="bg1"/>
                </a:solidFill>
              </a:rPr>
              <a:t>　</a:t>
            </a:r>
            <a:r>
              <a:rPr lang="ja-JP" altLang="en-US" sz="2400" dirty="0">
                <a:solidFill>
                  <a:schemeClr val="bg1"/>
                </a:solidFill>
              </a:rPr>
              <a:t>２　事業の実施に関する事項</a:t>
            </a:r>
            <a:endParaRPr kumimoji="1" lang="ja-JP" altLang="en-US" sz="2400" dirty="0">
              <a:solidFill>
                <a:schemeClr val="bg1"/>
              </a:solidFill>
            </a:endParaRPr>
          </a:p>
        </p:txBody>
      </p:sp>
      <p:graphicFrame>
        <p:nvGraphicFramePr>
          <p:cNvPr id="6" name="表 5"/>
          <p:cNvGraphicFramePr>
            <a:graphicFrameLocks noGrp="1"/>
          </p:cNvGraphicFramePr>
          <p:nvPr>
            <p:extLst>
              <p:ext uri="{D42A27DB-BD31-4B8C-83A1-F6EECF244321}">
                <p14:modId xmlns:p14="http://schemas.microsoft.com/office/powerpoint/2010/main" val="2121437503"/>
              </p:ext>
            </p:extLst>
          </p:nvPr>
        </p:nvGraphicFramePr>
        <p:xfrm>
          <a:off x="827584" y="2420885"/>
          <a:ext cx="7704856" cy="3668011"/>
        </p:xfrm>
        <a:graphic>
          <a:graphicData uri="http://schemas.openxmlformats.org/drawingml/2006/table">
            <a:tbl>
              <a:tblPr firstRow="1" bandRow="1">
                <a:tableStyleId>{69CF1AB2-1976-4502-BF36-3FF5EA218861}</a:tableStyleId>
              </a:tblPr>
              <a:tblGrid>
                <a:gridCol w="1800200">
                  <a:extLst>
                    <a:ext uri="{9D8B030D-6E8A-4147-A177-3AD203B41FA5}">
                      <a16:colId xmlns:a16="http://schemas.microsoft.com/office/drawing/2014/main" xmlns="" val="20000"/>
                    </a:ext>
                  </a:extLst>
                </a:gridCol>
                <a:gridCol w="5904656">
                  <a:extLst>
                    <a:ext uri="{9D8B030D-6E8A-4147-A177-3AD203B41FA5}">
                      <a16:colId xmlns:a16="http://schemas.microsoft.com/office/drawing/2014/main" xmlns="" val="20001"/>
                    </a:ext>
                  </a:extLst>
                </a:gridCol>
              </a:tblGrid>
              <a:tr h="420353">
                <a:tc>
                  <a:txBody>
                    <a:bodyPr/>
                    <a:lstStyle/>
                    <a:p>
                      <a:pPr algn="ctr"/>
                      <a:r>
                        <a:rPr kumimoji="1" lang="ja-JP" altLang="en-US" b="0" dirty="0">
                          <a:latin typeface="ＭＳ Ｐ明朝" panose="02020600040205080304" pitchFamily="18" charset="-128"/>
                          <a:ea typeface="ＭＳ Ｐ明朝" panose="02020600040205080304" pitchFamily="18" charset="-128"/>
                        </a:rPr>
                        <a:t>事　 　業 　　名</a:t>
                      </a:r>
                    </a:p>
                  </a:txBody>
                  <a:tcPr/>
                </a:tc>
                <a:tc>
                  <a:txBody>
                    <a:bodyPr/>
                    <a:lstStyle/>
                    <a:p>
                      <a:r>
                        <a:rPr kumimoji="1" lang="ja-JP" altLang="en-US" b="0" dirty="0">
                          <a:latin typeface="ＭＳ Ｐ明朝" panose="02020600040205080304" pitchFamily="18" charset="-128"/>
                          <a:ea typeface="ＭＳ Ｐ明朝" panose="02020600040205080304" pitchFamily="18" charset="-128"/>
                        </a:rPr>
                        <a:t>子どもの学習支援活動を行っている団体等を支援する活動</a:t>
                      </a:r>
                    </a:p>
                  </a:txBody>
                  <a:tcPr/>
                </a:tc>
                <a:extLst>
                  <a:ext uri="{0D108BD9-81ED-4DB2-BD59-A6C34878D82A}">
                    <a16:rowId xmlns:a16="http://schemas.microsoft.com/office/drawing/2014/main" xmlns="" val="10000"/>
                  </a:ext>
                </a:extLst>
              </a:tr>
              <a:tr h="725540">
                <a:tc>
                  <a:txBody>
                    <a:bodyPr/>
                    <a:lstStyle/>
                    <a:p>
                      <a:pPr algn="ctr"/>
                      <a:r>
                        <a:rPr kumimoji="1" lang="ja-JP" altLang="en-US" dirty="0">
                          <a:latin typeface="ＭＳ Ｐ明朝" panose="02020600040205080304" pitchFamily="18" charset="-128"/>
                          <a:ea typeface="ＭＳ Ｐ明朝" panose="02020600040205080304" pitchFamily="18" charset="-128"/>
                        </a:rPr>
                        <a:t>事　業　内　容</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子どもの学習支援を行っている団体等及び経済的に困難な家庭の子供たちを対象に活動している団体等の支援を行う。</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1"/>
                  </a:ext>
                </a:extLst>
              </a:tr>
              <a:tr h="420353">
                <a:tc>
                  <a:txBody>
                    <a:bodyPr/>
                    <a:lstStyle/>
                    <a:p>
                      <a:pPr algn="ctr"/>
                      <a:r>
                        <a:rPr kumimoji="1" lang="ja-JP" altLang="en-US" dirty="0">
                          <a:latin typeface="ＭＳ Ｐ明朝" panose="02020600040205080304" pitchFamily="18" charset="-128"/>
                          <a:ea typeface="ＭＳ Ｐ明朝" panose="02020600040205080304" pitchFamily="18" charset="-128"/>
                        </a:rPr>
                        <a:t>日　　　　　　時</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令和７年１０月～１２月</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2"/>
                  </a:ext>
                </a:extLst>
              </a:tr>
              <a:tr h="420353">
                <a:tc>
                  <a:txBody>
                    <a:bodyPr/>
                    <a:lstStyle/>
                    <a:p>
                      <a:pPr algn="ctr"/>
                      <a:r>
                        <a:rPr kumimoji="1" lang="ja-JP" altLang="en-US" dirty="0">
                          <a:latin typeface="ＭＳ Ｐ明朝" panose="02020600040205080304" pitchFamily="18" charset="-128"/>
                          <a:ea typeface="ＭＳ Ｐ明朝" panose="02020600040205080304" pitchFamily="18" charset="-128"/>
                        </a:rPr>
                        <a:t>場　　　　　　所</a:t>
                      </a:r>
                    </a:p>
                  </a:txBody>
                  <a:tcPr/>
                </a:tc>
                <a:tc>
                  <a:txBody>
                    <a:bodyPr/>
                    <a:lstStyle/>
                    <a:p>
                      <a:r>
                        <a:rPr kumimoji="1" lang="zh-TW" altLang="en-US" dirty="0">
                          <a:latin typeface="ＭＳ Ｐ明朝" panose="02020600040205080304" pitchFamily="18" charset="-128"/>
                          <a:ea typeface="ＭＳ Ｐ明朝" panose="02020600040205080304" pitchFamily="18" charset="-128"/>
                        </a:rPr>
                        <a:t>都内</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3"/>
                  </a:ext>
                </a:extLst>
              </a:tr>
              <a:tr h="420353">
                <a:tc>
                  <a:txBody>
                    <a:bodyPr/>
                    <a:lstStyle/>
                    <a:p>
                      <a:pPr algn="ctr"/>
                      <a:r>
                        <a:rPr kumimoji="1" lang="ja-JP" altLang="en-US" dirty="0">
                          <a:latin typeface="ＭＳ Ｐ明朝" panose="02020600040205080304" pitchFamily="18" charset="-128"/>
                          <a:ea typeface="ＭＳ Ｐ明朝" panose="02020600040205080304" pitchFamily="18" charset="-128"/>
                        </a:rPr>
                        <a:t>従 事 者 人 数</a:t>
                      </a:r>
                    </a:p>
                  </a:txBody>
                  <a:tcPr/>
                </a:tc>
                <a:tc>
                  <a:txBody>
                    <a:bodyPr/>
                    <a:lstStyle/>
                    <a:p>
                      <a:r>
                        <a:rPr kumimoji="1" lang="ja-JP" altLang="en-US" dirty="0">
                          <a:latin typeface="ＭＳ Ｐ明朝" panose="02020600040205080304" pitchFamily="18" charset="-128"/>
                          <a:ea typeface="ＭＳ Ｐ明朝" panose="02020600040205080304" pitchFamily="18" charset="-128"/>
                        </a:rPr>
                        <a:t>１０人</a:t>
                      </a:r>
                    </a:p>
                  </a:txBody>
                  <a:tcPr/>
                </a:tc>
                <a:extLst>
                  <a:ext uri="{0D108BD9-81ED-4DB2-BD59-A6C34878D82A}">
                    <a16:rowId xmlns:a16="http://schemas.microsoft.com/office/drawing/2014/main" xmlns="" val="10004"/>
                  </a:ext>
                </a:extLst>
              </a:tr>
              <a:tr h="420353">
                <a:tc>
                  <a:txBody>
                    <a:bodyPr/>
                    <a:lstStyle/>
                    <a:p>
                      <a:pPr algn="ctr"/>
                      <a:r>
                        <a:rPr kumimoji="1" lang="zh-TW" altLang="en-US" dirty="0">
                          <a:latin typeface="ＭＳ Ｐ明朝" panose="02020600040205080304" pitchFamily="18" charset="-128"/>
                          <a:ea typeface="ＭＳ Ｐ明朝" panose="02020600040205080304" pitchFamily="18" charset="-128"/>
                        </a:rPr>
                        <a:t>受益対象者範囲</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a:latin typeface="ＭＳ Ｐ明朝" panose="02020600040205080304" pitchFamily="18" charset="-128"/>
                          <a:ea typeface="ＭＳ Ｐ明朝" panose="02020600040205080304" pitchFamily="18" charset="-128"/>
                        </a:rPr>
                        <a:t>学習支援教室、こども食堂等に通う子どもたち</a:t>
                      </a:r>
                    </a:p>
                  </a:txBody>
                  <a:tcPr/>
                </a:tc>
                <a:extLst>
                  <a:ext uri="{0D108BD9-81ED-4DB2-BD59-A6C34878D82A}">
                    <a16:rowId xmlns:a16="http://schemas.microsoft.com/office/drawing/2014/main" xmlns="" val="10005"/>
                  </a:ext>
                </a:extLst>
              </a:tr>
              <a:tr h="420353">
                <a:tc>
                  <a:txBody>
                    <a:bodyPr/>
                    <a:lstStyle/>
                    <a:p>
                      <a:pPr algn="ctr"/>
                      <a:r>
                        <a:rPr kumimoji="1" lang="zh-CN" altLang="en-US" dirty="0">
                          <a:latin typeface="ＭＳ Ｐ明朝" panose="02020600040205080304" pitchFamily="18" charset="-128"/>
                          <a:ea typeface="ＭＳ Ｐ明朝" panose="02020600040205080304" pitchFamily="18" charset="-128"/>
                        </a:rPr>
                        <a:t>受益対象者人数</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latin typeface="ＭＳ Ｐ明朝" panose="02020600040205080304" pitchFamily="18" charset="-128"/>
                          <a:ea typeface="ＭＳ Ｐ明朝" panose="02020600040205080304" pitchFamily="18" charset="-128"/>
                        </a:rPr>
                        <a:t>５０人</a:t>
                      </a:r>
                      <a:r>
                        <a:rPr kumimoji="1" lang="en-US" altLang="ja-JP" dirty="0">
                          <a:latin typeface="ＭＳ Ｐ明朝" panose="02020600040205080304" pitchFamily="18" charset="-128"/>
                          <a:ea typeface="ＭＳ Ｐ明朝" panose="02020600040205080304" pitchFamily="18" charset="-128"/>
                        </a:rPr>
                        <a:t>/</a:t>
                      </a:r>
                      <a:r>
                        <a:rPr kumimoji="1" lang="ja-JP" altLang="en-US" dirty="0">
                          <a:latin typeface="ＭＳ Ｐ明朝" panose="02020600040205080304" pitchFamily="18" charset="-128"/>
                          <a:ea typeface="ＭＳ Ｐ明朝" panose="02020600040205080304" pitchFamily="18" charset="-128"/>
                        </a:rPr>
                        <a:t>団体</a:t>
                      </a:r>
                      <a:r>
                        <a:rPr kumimoji="1" lang="en-US" altLang="ja-JP" dirty="0" smtClean="0">
                          <a:latin typeface="ＭＳ Ｐ明朝" panose="02020600040205080304" pitchFamily="18" charset="-128"/>
                          <a:ea typeface="ＭＳ Ｐ明朝" panose="02020600040205080304" pitchFamily="18" charset="-128"/>
                        </a:rPr>
                        <a:t>×</a:t>
                      </a:r>
                      <a:r>
                        <a:rPr kumimoji="1" lang="ja-JP" altLang="en-US" dirty="0" smtClean="0">
                          <a:latin typeface="ＭＳ Ｐ明朝" panose="02020600040205080304" pitchFamily="18" charset="-128"/>
                          <a:ea typeface="ＭＳ Ｐ明朝" panose="02020600040205080304" pitchFamily="18" charset="-128"/>
                        </a:rPr>
                        <a:t>１０団体</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6"/>
                  </a:ext>
                </a:extLst>
              </a:tr>
              <a:tr h="420353">
                <a:tc>
                  <a:txBody>
                    <a:bodyPr/>
                    <a:lstStyle/>
                    <a:p>
                      <a:pPr algn="ctr"/>
                      <a:r>
                        <a:rPr kumimoji="1" lang="zh-TW" altLang="en-US" dirty="0">
                          <a:latin typeface="ＭＳ Ｐ明朝" panose="02020600040205080304" pitchFamily="18" charset="-128"/>
                          <a:ea typeface="ＭＳ Ｐ明朝" panose="02020600040205080304" pitchFamily="18" charset="-128"/>
                        </a:rPr>
                        <a:t>事</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業</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費</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５０万円</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11298885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467544" y="1916832"/>
            <a:ext cx="8424935" cy="4209331"/>
          </a:xfrm>
        </p:spPr>
        <p:txBody>
          <a:bodyPr>
            <a:normAutofit/>
          </a:bodyPr>
          <a:lstStyle/>
          <a:p>
            <a:pPr marL="0" indent="0">
              <a:buNone/>
            </a:pPr>
            <a:r>
              <a:rPr lang="ja-JP" altLang="en-US" dirty="0"/>
              <a:t>（２）幼児の非認知能力学習支援</a:t>
            </a:r>
            <a:endParaRPr lang="en-US" altLang="ja-JP" dirty="0"/>
          </a:p>
          <a:p>
            <a:pPr marL="0" indent="0">
              <a:buNone/>
            </a:pPr>
            <a:endParaRPr lang="en-US" altLang="ja-JP" dirty="0"/>
          </a:p>
          <a:p>
            <a:pPr marL="0" indent="0">
              <a:buNone/>
            </a:pPr>
            <a:endParaRPr lang="en-US" altLang="ja-JP" dirty="0"/>
          </a:p>
        </p:txBody>
      </p:sp>
      <p:sp>
        <p:nvSpPr>
          <p:cNvPr id="3" name="タイトル 2"/>
          <p:cNvSpPr>
            <a:spLocks noGrp="1"/>
          </p:cNvSpPr>
          <p:nvPr>
            <p:ph type="title"/>
          </p:nvPr>
        </p:nvSpPr>
        <p:spPr/>
        <p:txBody>
          <a:bodyPr>
            <a:noAutofit/>
          </a:bodyPr>
          <a:lstStyle/>
          <a:p>
            <a:pPr algn="l"/>
            <a:r>
              <a:rPr lang="zh-TW" altLang="en-US" sz="2000" dirty="0"/>
              <a:t>第３号議案</a:t>
            </a:r>
            <a:r>
              <a:rPr lang="ja-JP" altLang="en-US" sz="2000" dirty="0"/>
              <a:t>　</a:t>
            </a:r>
            <a:r>
              <a:rPr lang="zh-TW" altLang="en-US" sz="3200" dirty="0" smtClean="0"/>
              <a:t>令和</a:t>
            </a:r>
            <a:r>
              <a:rPr lang="ja-JP" altLang="en-US" sz="3200" dirty="0"/>
              <a:t>７</a:t>
            </a:r>
            <a:r>
              <a:rPr lang="zh-TW" altLang="en-US" sz="3200" dirty="0" smtClean="0"/>
              <a:t>年度</a:t>
            </a:r>
            <a:r>
              <a:rPr lang="zh-TW" altLang="en-US" sz="3200" dirty="0"/>
              <a:t>事業計画書（案） </a:t>
            </a:r>
            <a:r>
              <a:rPr lang="zh-TW" altLang="en-US" sz="2400" dirty="0"/>
              <a:t>（抜粋）</a:t>
            </a:r>
            <a:r>
              <a:rPr lang="ja-JP" altLang="en-US" sz="2400" dirty="0"/>
              <a:t>－</a:t>
            </a:r>
            <a:r>
              <a:rPr lang="zh-TW" altLang="en-US" sz="3200" dirty="0"/>
              <a:t>３ </a:t>
            </a:r>
            <a:r>
              <a:rPr lang="en-US" altLang="zh-TW" sz="3200" dirty="0"/>
              <a:t/>
            </a:r>
            <a:br>
              <a:rPr lang="en-US" altLang="zh-TW" sz="3200" dirty="0"/>
            </a:br>
            <a:r>
              <a:rPr lang="ja-JP" altLang="en-US" sz="2800" dirty="0"/>
              <a:t>　</a:t>
            </a:r>
            <a:r>
              <a:rPr lang="ja-JP" altLang="en-US" sz="2400" dirty="0">
                <a:solidFill>
                  <a:schemeClr val="bg1"/>
                </a:solidFill>
              </a:rPr>
              <a:t>２　事業の実施に関する事項</a:t>
            </a:r>
            <a:endParaRPr kumimoji="1" lang="ja-JP" altLang="en-US" sz="3200" dirty="0">
              <a:solidFill>
                <a:schemeClr val="bg1"/>
              </a:solidFill>
            </a:endParaRPr>
          </a:p>
        </p:txBody>
      </p:sp>
      <p:graphicFrame>
        <p:nvGraphicFramePr>
          <p:cNvPr id="6" name="表 5"/>
          <p:cNvGraphicFramePr>
            <a:graphicFrameLocks noGrp="1"/>
          </p:cNvGraphicFramePr>
          <p:nvPr>
            <p:extLst>
              <p:ext uri="{D42A27DB-BD31-4B8C-83A1-F6EECF244321}">
                <p14:modId xmlns:p14="http://schemas.microsoft.com/office/powerpoint/2010/main" val="2983670111"/>
              </p:ext>
            </p:extLst>
          </p:nvPr>
        </p:nvGraphicFramePr>
        <p:xfrm>
          <a:off x="827584" y="2420888"/>
          <a:ext cx="7704856" cy="3721226"/>
        </p:xfrm>
        <a:graphic>
          <a:graphicData uri="http://schemas.openxmlformats.org/drawingml/2006/table">
            <a:tbl>
              <a:tblPr firstRow="1" bandRow="1">
                <a:tableStyleId>{69CF1AB2-1976-4502-BF36-3FF5EA218861}</a:tableStyleId>
              </a:tblPr>
              <a:tblGrid>
                <a:gridCol w="1800200">
                  <a:extLst>
                    <a:ext uri="{9D8B030D-6E8A-4147-A177-3AD203B41FA5}">
                      <a16:colId xmlns:a16="http://schemas.microsoft.com/office/drawing/2014/main" xmlns="" val="20000"/>
                    </a:ext>
                  </a:extLst>
                </a:gridCol>
                <a:gridCol w="5904656">
                  <a:extLst>
                    <a:ext uri="{9D8B030D-6E8A-4147-A177-3AD203B41FA5}">
                      <a16:colId xmlns:a16="http://schemas.microsoft.com/office/drawing/2014/main" xmlns="" val="20001"/>
                    </a:ext>
                  </a:extLst>
                </a:gridCol>
              </a:tblGrid>
              <a:tr h="679528">
                <a:tc>
                  <a:txBody>
                    <a:bodyPr/>
                    <a:lstStyle/>
                    <a:p>
                      <a:pPr algn="ctr"/>
                      <a:r>
                        <a:rPr kumimoji="1" lang="ja-JP" altLang="en-US" b="0" dirty="0">
                          <a:latin typeface="ＭＳ Ｐ明朝" panose="02020600040205080304" pitchFamily="18" charset="-128"/>
                          <a:ea typeface="ＭＳ Ｐ明朝" panose="02020600040205080304" pitchFamily="18" charset="-128"/>
                        </a:rPr>
                        <a:t>事　 　業 　　名</a:t>
                      </a:r>
                    </a:p>
                  </a:txBody>
                  <a:tcPr/>
                </a:tc>
                <a:tc>
                  <a:txBody>
                    <a:bodyPr/>
                    <a:lstStyle/>
                    <a:p>
                      <a:r>
                        <a:rPr kumimoji="1" lang="ja-JP" altLang="en-US" b="0" dirty="0">
                          <a:latin typeface="ＭＳ Ｐ明朝" panose="02020600040205080304" pitchFamily="18" charset="-128"/>
                          <a:ea typeface="ＭＳ Ｐ明朝" panose="02020600040205080304" pitchFamily="18" charset="-128"/>
                        </a:rPr>
                        <a:t>幼児を対象とした非認知能力を習得する活動に賛同する</a:t>
                      </a:r>
                      <a:endParaRPr kumimoji="1" lang="en-US" altLang="ja-JP" b="0" dirty="0">
                        <a:latin typeface="ＭＳ Ｐ明朝" panose="02020600040205080304" pitchFamily="18" charset="-128"/>
                        <a:ea typeface="ＭＳ Ｐ明朝" panose="02020600040205080304" pitchFamily="18" charset="-128"/>
                      </a:endParaRPr>
                    </a:p>
                    <a:p>
                      <a:r>
                        <a:rPr kumimoji="1" lang="ja-JP" altLang="en-US" b="0" dirty="0">
                          <a:latin typeface="ＭＳ Ｐ明朝" panose="02020600040205080304" pitchFamily="18" charset="-128"/>
                          <a:ea typeface="ＭＳ Ｐ明朝" panose="02020600040205080304" pitchFamily="18" charset="-128"/>
                        </a:rPr>
                        <a:t>ボランティアを募集し、共同で活動する事業</a:t>
                      </a:r>
                    </a:p>
                  </a:txBody>
                  <a:tcPr/>
                </a:tc>
                <a:extLst>
                  <a:ext uri="{0D108BD9-81ED-4DB2-BD59-A6C34878D82A}">
                    <a16:rowId xmlns:a16="http://schemas.microsoft.com/office/drawing/2014/main" xmlns="" val="10000"/>
                  </a:ext>
                </a:extLst>
              </a:tr>
              <a:tr h="679528">
                <a:tc>
                  <a:txBody>
                    <a:bodyPr/>
                    <a:lstStyle/>
                    <a:p>
                      <a:pPr algn="ctr"/>
                      <a:r>
                        <a:rPr kumimoji="1" lang="ja-JP" altLang="en-US" dirty="0">
                          <a:latin typeface="ＭＳ Ｐ明朝" panose="02020600040205080304" pitchFamily="18" charset="-128"/>
                          <a:ea typeface="ＭＳ Ｐ明朝" panose="02020600040205080304" pitchFamily="18" charset="-128"/>
                        </a:rPr>
                        <a:t>事　業　内　容</a:t>
                      </a:r>
                    </a:p>
                  </a:txBody>
                  <a:tcPr/>
                </a:tc>
                <a:tc>
                  <a:txBody>
                    <a:bodyPr/>
                    <a:lstStyle/>
                    <a:p>
                      <a:r>
                        <a:rPr kumimoji="1" lang="ja-JP" altLang="en-US" dirty="0">
                          <a:latin typeface="ＭＳ Ｐ明朝" panose="02020600040205080304" pitchFamily="18" charset="-128"/>
                          <a:ea typeface="ＭＳ Ｐ明朝" panose="02020600040205080304" pitchFamily="18" charset="-128"/>
                        </a:rPr>
                        <a:t>児童養護施設において、主に幼児を対象とした</a:t>
                      </a:r>
                      <a:endParaRPr kumimoji="1" lang="en-US" altLang="ja-JP" dirty="0">
                        <a:latin typeface="ＭＳ Ｐ明朝" panose="02020600040205080304" pitchFamily="18" charset="-128"/>
                        <a:ea typeface="ＭＳ Ｐ明朝" panose="02020600040205080304" pitchFamily="18" charset="-128"/>
                      </a:endParaRPr>
                    </a:p>
                    <a:p>
                      <a:r>
                        <a:rPr kumimoji="1" lang="ja-JP" altLang="en-US" dirty="0">
                          <a:latin typeface="ＭＳ Ｐ明朝" panose="02020600040205080304" pitchFamily="18" charset="-128"/>
                          <a:ea typeface="ＭＳ Ｐ明朝" panose="02020600040205080304" pitchFamily="18" charset="-128"/>
                        </a:rPr>
                        <a:t>非認知能力取得に向けた活動を行う。</a:t>
                      </a:r>
                    </a:p>
                  </a:txBody>
                  <a:tcPr/>
                </a:tc>
                <a:extLst>
                  <a:ext uri="{0D108BD9-81ED-4DB2-BD59-A6C34878D82A}">
                    <a16:rowId xmlns:a16="http://schemas.microsoft.com/office/drawing/2014/main" xmlns="" val="10001"/>
                  </a:ext>
                </a:extLst>
              </a:tr>
              <a:tr h="393695">
                <a:tc>
                  <a:txBody>
                    <a:bodyPr/>
                    <a:lstStyle/>
                    <a:p>
                      <a:pPr algn="ctr"/>
                      <a:r>
                        <a:rPr kumimoji="1" lang="ja-JP" altLang="en-US" dirty="0">
                          <a:latin typeface="ＭＳ Ｐ明朝" panose="02020600040205080304" pitchFamily="18" charset="-128"/>
                          <a:ea typeface="ＭＳ Ｐ明朝" panose="02020600040205080304" pitchFamily="18" charset="-128"/>
                        </a:rPr>
                        <a:t>日　　　　　　時</a:t>
                      </a:r>
                    </a:p>
                  </a:txBody>
                  <a:tcPr/>
                </a:tc>
                <a:tc>
                  <a:txBody>
                    <a:bodyPr/>
                    <a:lstStyle/>
                    <a:p>
                      <a:r>
                        <a:rPr kumimoji="1" lang="ja-JP" altLang="en-US" dirty="0">
                          <a:latin typeface="ＭＳ Ｐ明朝" panose="02020600040205080304" pitchFamily="18" charset="-128"/>
                          <a:ea typeface="ＭＳ Ｐ明朝" panose="02020600040205080304" pitchFamily="18" charset="-128"/>
                        </a:rPr>
                        <a:t>未定</a:t>
                      </a:r>
                    </a:p>
                  </a:txBody>
                  <a:tcPr/>
                </a:tc>
                <a:extLst>
                  <a:ext uri="{0D108BD9-81ED-4DB2-BD59-A6C34878D82A}">
                    <a16:rowId xmlns:a16="http://schemas.microsoft.com/office/drawing/2014/main" xmlns="" val="10002"/>
                  </a:ext>
                </a:extLst>
              </a:tr>
              <a:tr h="393695">
                <a:tc>
                  <a:txBody>
                    <a:bodyPr/>
                    <a:lstStyle/>
                    <a:p>
                      <a:pPr algn="ctr"/>
                      <a:r>
                        <a:rPr kumimoji="1" lang="ja-JP" altLang="en-US" dirty="0">
                          <a:latin typeface="ＭＳ Ｐ明朝" panose="02020600040205080304" pitchFamily="18" charset="-128"/>
                          <a:ea typeface="ＭＳ Ｐ明朝" panose="02020600040205080304" pitchFamily="18" charset="-128"/>
                        </a:rPr>
                        <a:t>場　　　　　　所</a:t>
                      </a:r>
                    </a:p>
                  </a:txBody>
                  <a:tcPr/>
                </a:tc>
                <a:tc>
                  <a:txBody>
                    <a:bodyPr/>
                    <a:lstStyle/>
                    <a:p>
                      <a:r>
                        <a:rPr kumimoji="1" lang="ja-JP" altLang="en-US" dirty="0">
                          <a:latin typeface="ＭＳ Ｐ明朝" panose="02020600040205080304" pitchFamily="18" charset="-128"/>
                          <a:ea typeface="ＭＳ Ｐ明朝" panose="02020600040205080304" pitchFamily="18" charset="-128"/>
                        </a:rPr>
                        <a:t>都内にある複数の児童養護施設</a:t>
                      </a:r>
                    </a:p>
                  </a:txBody>
                  <a:tcPr/>
                </a:tc>
                <a:extLst>
                  <a:ext uri="{0D108BD9-81ED-4DB2-BD59-A6C34878D82A}">
                    <a16:rowId xmlns:a16="http://schemas.microsoft.com/office/drawing/2014/main" xmlns="" val="10003"/>
                  </a:ext>
                </a:extLst>
              </a:tr>
              <a:tr h="393695">
                <a:tc>
                  <a:txBody>
                    <a:bodyPr/>
                    <a:lstStyle/>
                    <a:p>
                      <a:pPr algn="ctr"/>
                      <a:r>
                        <a:rPr kumimoji="1" lang="ja-JP" altLang="en-US" dirty="0">
                          <a:latin typeface="ＭＳ Ｐ明朝" panose="02020600040205080304" pitchFamily="18" charset="-128"/>
                          <a:ea typeface="ＭＳ Ｐ明朝" panose="02020600040205080304" pitchFamily="18" charset="-128"/>
                        </a:rPr>
                        <a:t>従 事 者 人 数</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１０人</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4"/>
                  </a:ext>
                </a:extLst>
              </a:tr>
              <a:tr h="393695">
                <a:tc>
                  <a:txBody>
                    <a:bodyPr/>
                    <a:lstStyle/>
                    <a:p>
                      <a:pPr algn="ctr"/>
                      <a:r>
                        <a:rPr kumimoji="1" lang="zh-TW" altLang="en-US" dirty="0">
                          <a:latin typeface="ＭＳ Ｐ明朝" panose="02020600040205080304" pitchFamily="18" charset="-128"/>
                          <a:ea typeface="ＭＳ Ｐ明朝" panose="02020600040205080304" pitchFamily="18" charset="-128"/>
                        </a:rPr>
                        <a:t>受益対象者範囲</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a:latin typeface="ＭＳ Ｐ明朝" panose="02020600040205080304" pitchFamily="18" charset="-128"/>
                          <a:ea typeface="ＭＳ Ｐ明朝" panose="02020600040205080304" pitchFamily="18" charset="-128"/>
                        </a:rPr>
                        <a:t>児童養護施設の幼児</a:t>
                      </a:r>
                    </a:p>
                  </a:txBody>
                  <a:tcPr/>
                </a:tc>
                <a:extLst>
                  <a:ext uri="{0D108BD9-81ED-4DB2-BD59-A6C34878D82A}">
                    <a16:rowId xmlns:a16="http://schemas.microsoft.com/office/drawing/2014/main" xmlns="" val="10005"/>
                  </a:ext>
                </a:extLst>
              </a:tr>
              <a:tr h="393695">
                <a:tc>
                  <a:txBody>
                    <a:bodyPr/>
                    <a:lstStyle/>
                    <a:p>
                      <a:pPr algn="ctr"/>
                      <a:r>
                        <a:rPr kumimoji="1" lang="zh-CN" altLang="en-US" dirty="0">
                          <a:latin typeface="ＭＳ Ｐ明朝" panose="02020600040205080304" pitchFamily="18" charset="-128"/>
                          <a:ea typeface="ＭＳ Ｐ明朝" panose="02020600040205080304" pitchFamily="18" charset="-128"/>
                        </a:rPr>
                        <a:t>受益対象者人数</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latin typeface="ＭＳ Ｐ明朝" panose="02020600040205080304" pitchFamily="18" charset="-128"/>
                          <a:ea typeface="ＭＳ Ｐ明朝" panose="02020600040205080304" pitchFamily="18" charset="-128"/>
                        </a:rPr>
                        <a:t>２０人</a:t>
                      </a:r>
                      <a:r>
                        <a:rPr kumimoji="1" lang="en-US" altLang="ja-JP" dirty="0">
                          <a:latin typeface="ＭＳ Ｐ明朝" panose="02020600040205080304" pitchFamily="18" charset="-128"/>
                          <a:ea typeface="ＭＳ Ｐ明朝" panose="02020600040205080304" pitchFamily="18" charset="-128"/>
                        </a:rPr>
                        <a:t>/</a:t>
                      </a:r>
                      <a:r>
                        <a:rPr kumimoji="1" lang="ja-JP" altLang="en-US" dirty="0">
                          <a:latin typeface="ＭＳ Ｐ明朝" panose="02020600040205080304" pitchFamily="18" charset="-128"/>
                          <a:ea typeface="ＭＳ Ｐ明朝" panose="02020600040205080304" pitchFamily="18" charset="-128"/>
                        </a:rPr>
                        <a:t>回</a:t>
                      </a:r>
                      <a:r>
                        <a:rPr kumimoji="1" lang="en-US" altLang="ja-JP" dirty="0" smtClean="0">
                          <a:latin typeface="ＭＳ Ｐ明朝" panose="02020600040205080304" pitchFamily="18" charset="-128"/>
                          <a:ea typeface="ＭＳ Ｐ明朝" panose="02020600040205080304" pitchFamily="18" charset="-128"/>
                        </a:rPr>
                        <a:t>×</a:t>
                      </a:r>
                      <a:r>
                        <a:rPr kumimoji="1" lang="ja-JP" altLang="en-US" dirty="0" smtClean="0">
                          <a:latin typeface="ＭＳ Ｐ明朝" panose="02020600040205080304" pitchFamily="18" charset="-128"/>
                          <a:ea typeface="ＭＳ Ｐ明朝" panose="02020600040205080304" pitchFamily="18" charset="-128"/>
                        </a:rPr>
                        <a:t>４回</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6"/>
                  </a:ext>
                </a:extLst>
              </a:tr>
              <a:tr h="393695">
                <a:tc>
                  <a:txBody>
                    <a:bodyPr/>
                    <a:lstStyle/>
                    <a:p>
                      <a:pPr algn="ctr"/>
                      <a:r>
                        <a:rPr kumimoji="1" lang="zh-TW" altLang="en-US" dirty="0">
                          <a:latin typeface="ＭＳ Ｐ明朝" panose="02020600040205080304" pitchFamily="18" charset="-128"/>
                          <a:ea typeface="ＭＳ Ｐ明朝" panose="02020600040205080304" pitchFamily="18" charset="-128"/>
                        </a:rPr>
                        <a:t>事</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業</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費</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１０万円</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19453968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467544" y="1916832"/>
            <a:ext cx="8424935" cy="4209331"/>
          </a:xfrm>
        </p:spPr>
        <p:txBody>
          <a:bodyPr>
            <a:normAutofit/>
          </a:bodyPr>
          <a:lstStyle/>
          <a:p>
            <a:pPr marL="0" indent="0">
              <a:buNone/>
            </a:pPr>
            <a:r>
              <a:rPr lang="ja-JP" altLang="en-US" dirty="0"/>
              <a:t>（３）職業紹介ビデオ（昨年度からの継続事業）</a:t>
            </a:r>
            <a:endParaRPr lang="en-US" altLang="ja-JP" dirty="0"/>
          </a:p>
          <a:p>
            <a:pPr marL="0" indent="0">
              <a:buNone/>
            </a:pPr>
            <a:endParaRPr lang="en-US" altLang="ja-JP" dirty="0"/>
          </a:p>
        </p:txBody>
      </p:sp>
      <p:sp>
        <p:nvSpPr>
          <p:cNvPr id="3" name="タイトル 2"/>
          <p:cNvSpPr>
            <a:spLocks noGrp="1"/>
          </p:cNvSpPr>
          <p:nvPr>
            <p:ph type="title"/>
          </p:nvPr>
        </p:nvSpPr>
        <p:spPr/>
        <p:txBody>
          <a:bodyPr>
            <a:noAutofit/>
          </a:bodyPr>
          <a:lstStyle/>
          <a:p>
            <a:pPr algn="l"/>
            <a:r>
              <a:rPr lang="zh-TW" altLang="en-US" sz="2000" dirty="0"/>
              <a:t>第３号議案</a:t>
            </a:r>
            <a:r>
              <a:rPr lang="ja-JP" altLang="en-US" sz="2400" dirty="0"/>
              <a:t>　</a:t>
            </a:r>
            <a:r>
              <a:rPr lang="zh-TW" altLang="en-US" sz="3200" dirty="0" smtClean="0"/>
              <a:t>令和</a:t>
            </a:r>
            <a:r>
              <a:rPr lang="ja-JP" altLang="en-US" sz="3200" dirty="0"/>
              <a:t>７</a:t>
            </a:r>
            <a:r>
              <a:rPr lang="zh-TW" altLang="en-US" sz="3200" dirty="0" smtClean="0"/>
              <a:t>年度</a:t>
            </a:r>
            <a:r>
              <a:rPr lang="zh-TW" altLang="en-US" sz="3200" dirty="0"/>
              <a:t>事業計画書（案） </a:t>
            </a:r>
            <a:r>
              <a:rPr lang="zh-TW" altLang="en-US" sz="2800" dirty="0"/>
              <a:t>（抜粋）</a:t>
            </a:r>
            <a:r>
              <a:rPr lang="ja-JP" altLang="en-US" sz="2800" dirty="0"/>
              <a:t>－</a:t>
            </a:r>
            <a:r>
              <a:rPr lang="zh-TW" altLang="en-US" sz="3200" dirty="0"/>
              <a:t>４ </a:t>
            </a:r>
            <a:r>
              <a:rPr lang="en-US" altLang="zh-TW" sz="3200" dirty="0"/>
              <a:t/>
            </a:r>
            <a:br>
              <a:rPr lang="en-US" altLang="zh-TW" sz="3200" dirty="0"/>
            </a:br>
            <a:r>
              <a:rPr lang="ja-JP" altLang="en-US" sz="2400" dirty="0">
                <a:solidFill>
                  <a:schemeClr val="bg1"/>
                </a:solidFill>
              </a:rPr>
              <a:t>　２　事業の実施に関する事項</a:t>
            </a:r>
            <a:endParaRPr kumimoji="1" lang="ja-JP" altLang="en-US" sz="3200" dirty="0">
              <a:solidFill>
                <a:schemeClr val="bg1"/>
              </a:solidFill>
            </a:endParaRPr>
          </a:p>
        </p:txBody>
      </p:sp>
      <p:graphicFrame>
        <p:nvGraphicFramePr>
          <p:cNvPr id="6" name="表 5"/>
          <p:cNvGraphicFramePr>
            <a:graphicFrameLocks noGrp="1"/>
          </p:cNvGraphicFramePr>
          <p:nvPr>
            <p:extLst>
              <p:ext uri="{D42A27DB-BD31-4B8C-83A1-F6EECF244321}">
                <p14:modId xmlns:p14="http://schemas.microsoft.com/office/powerpoint/2010/main" val="4025945316"/>
              </p:ext>
            </p:extLst>
          </p:nvPr>
        </p:nvGraphicFramePr>
        <p:xfrm>
          <a:off x="827584" y="2492899"/>
          <a:ext cx="7704856" cy="3595997"/>
        </p:xfrm>
        <a:graphic>
          <a:graphicData uri="http://schemas.openxmlformats.org/drawingml/2006/table">
            <a:tbl>
              <a:tblPr firstRow="1" bandRow="1">
                <a:tableStyleId>{69CF1AB2-1976-4502-BF36-3FF5EA218861}</a:tableStyleId>
              </a:tblPr>
              <a:tblGrid>
                <a:gridCol w="1800200">
                  <a:extLst>
                    <a:ext uri="{9D8B030D-6E8A-4147-A177-3AD203B41FA5}">
                      <a16:colId xmlns:a16="http://schemas.microsoft.com/office/drawing/2014/main" xmlns="" val="20000"/>
                    </a:ext>
                  </a:extLst>
                </a:gridCol>
                <a:gridCol w="5904656">
                  <a:extLst>
                    <a:ext uri="{9D8B030D-6E8A-4147-A177-3AD203B41FA5}">
                      <a16:colId xmlns:a16="http://schemas.microsoft.com/office/drawing/2014/main" xmlns="" val="20001"/>
                    </a:ext>
                  </a:extLst>
                </a:gridCol>
              </a:tblGrid>
              <a:tr h="412100">
                <a:tc>
                  <a:txBody>
                    <a:bodyPr/>
                    <a:lstStyle/>
                    <a:p>
                      <a:pPr algn="ctr"/>
                      <a:r>
                        <a:rPr kumimoji="1" lang="ja-JP" altLang="en-US" b="0" dirty="0">
                          <a:latin typeface="ＭＳ Ｐ明朝" panose="02020600040205080304" pitchFamily="18" charset="-128"/>
                          <a:ea typeface="ＭＳ Ｐ明朝" panose="02020600040205080304" pitchFamily="18" charset="-128"/>
                        </a:rPr>
                        <a:t>事　 　業 　　名</a:t>
                      </a:r>
                    </a:p>
                  </a:txBody>
                  <a:tcPr/>
                </a:tc>
                <a:tc>
                  <a:txBody>
                    <a:bodyPr/>
                    <a:lstStyle/>
                    <a:p>
                      <a:r>
                        <a:rPr kumimoji="1" lang="ja-JP" altLang="en-US" b="0" dirty="0">
                          <a:latin typeface="ＭＳ Ｐ明朝" panose="02020600040205080304" pitchFamily="18" charset="-128"/>
                          <a:ea typeface="ＭＳ Ｐ明朝" panose="02020600040205080304" pitchFamily="18" charset="-128"/>
                        </a:rPr>
                        <a:t>その他目的を達成するための必要な事業</a:t>
                      </a:r>
                    </a:p>
                  </a:txBody>
                  <a:tcPr/>
                </a:tc>
                <a:extLst>
                  <a:ext uri="{0D108BD9-81ED-4DB2-BD59-A6C34878D82A}">
                    <a16:rowId xmlns:a16="http://schemas.microsoft.com/office/drawing/2014/main" xmlns="" val="10000"/>
                  </a:ext>
                </a:extLst>
              </a:tr>
              <a:tr h="711297">
                <a:tc>
                  <a:txBody>
                    <a:bodyPr/>
                    <a:lstStyle/>
                    <a:p>
                      <a:pPr algn="ctr"/>
                      <a:r>
                        <a:rPr kumimoji="1" lang="ja-JP" altLang="en-US" dirty="0">
                          <a:latin typeface="ＭＳ Ｐ明朝" panose="02020600040205080304" pitchFamily="18" charset="-128"/>
                          <a:ea typeface="ＭＳ Ｐ明朝" panose="02020600040205080304" pitchFamily="18" charset="-128"/>
                        </a:rPr>
                        <a:t>事　業　内　容</a:t>
                      </a:r>
                    </a:p>
                  </a:txBody>
                  <a:tcPr/>
                </a:tc>
                <a:tc>
                  <a:txBody>
                    <a:bodyPr/>
                    <a:lstStyle/>
                    <a:p>
                      <a:r>
                        <a:rPr kumimoji="1" lang="ja-JP" altLang="en-US" dirty="0">
                          <a:latin typeface="ＭＳ Ｐ明朝" panose="02020600040205080304" pitchFamily="18" charset="-128"/>
                          <a:ea typeface="ＭＳ Ｐ明朝" panose="02020600040205080304" pitchFamily="18" charset="-128"/>
                        </a:rPr>
                        <a:t>“職業紹介ビデオ”作成及び職業体験（エクスターン）に</a:t>
                      </a:r>
                      <a:endParaRPr kumimoji="1" lang="en-US" altLang="ja-JP" dirty="0">
                        <a:latin typeface="ＭＳ Ｐ明朝" panose="02020600040205080304" pitchFamily="18" charset="-128"/>
                        <a:ea typeface="ＭＳ Ｐ明朝" panose="02020600040205080304" pitchFamily="18" charset="-128"/>
                      </a:endParaRPr>
                    </a:p>
                    <a:p>
                      <a:r>
                        <a:rPr kumimoji="1" lang="ja-JP" altLang="en-US" dirty="0">
                          <a:latin typeface="ＭＳ Ｐ明朝" panose="02020600040205080304" pitchFamily="18" charset="-128"/>
                          <a:ea typeface="ＭＳ Ｐ明朝" panose="02020600040205080304" pitchFamily="18" charset="-128"/>
                        </a:rPr>
                        <a:t>関する調査・企業等との調整及びマッチング</a:t>
                      </a:r>
                    </a:p>
                  </a:txBody>
                  <a:tcPr/>
                </a:tc>
                <a:extLst>
                  <a:ext uri="{0D108BD9-81ED-4DB2-BD59-A6C34878D82A}">
                    <a16:rowId xmlns:a16="http://schemas.microsoft.com/office/drawing/2014/main" xmlns="" val="10001"/>
                  </a:ext>
                </a:extLst>
              </a:tr>
              <a:tr h="412100">
                <a:tc>
                  <a:txBody>
                    <a:bodyPr/>
                    <a:lstStyle/>
                    <a:p>
                      <a:pPr algn="ctr"/>
                      <a:r>
                        <a:rPr kumimoji="1" lang="ja-JP" altLang="en-US" dirty="0">
                          <a:latin typeface="ＭＳ Ｐ明朝" panose="02020600040205080304" pitchFamily="18" charset="-128"/>
                          <a:ea typeface="ＭＳ Ｐ明朝" panose="02020600040205080304" pitchFamily="18" charset="-128"/>
                        </a:rPr>
                        <a:t>日　　　　　　時</a:t>
                      </a:r>
                    </a:p>
                  </a:txBody>
                  <a:tcPr/>
                </a:tc>
                <a:tc>
                  <a:txBody>
                    <a:bodyPr/>
                    <a:lstStyle/>
                    <a:p>
                      <a:r>
                        <a:rPr kumimoji="1" lang="ja-JP" altLang="en-US" dirty="0">
                          <a:latin typeface="ＭＳ Ｐ明朝" panose="02020600040205080304" pitchFamily="18" charset="-128"/>
                          <a:ea typeface="ＭＳ Ｐ明朝" panose="02020600040205080304" pitchFamily="18" charset="-128"/>
                        </a:rPr>
                        <a:t>未定</a:t>
                      </a:r>
                    </a:p>
                  </a:txBody>
                  <a:tcPr/>
                </a:tc>
                <a:extLst>
                  <a:ext uri="{0D108BD9-81ED-4DB2-BD59-A6C34878D82A}">
                    <a16:rowId xmlns:a16="http://schemas.microsoft.com/office/drawing/2014/main" xmlns="" val="10002"/>
                  </a:ext>
                </a:extLst>
              </a:tr>
              <a:tr h="412100">
                <a:tc>
                  <a:txBody>
                    <a:bodyPr/>
                    <a:lstStyle/>
                    <a:p>
                      <a:pPr algn="ctr"/>
                      <a:r>
                        <a:rPr kumimoji="1" lang="ja-JP" altLang="en-US" dirty="0">
                          <a:latin typeface="ＭＳ Ｐ明朝" panose="02020600040205080304" pitchFamily="18" charset="-128"/>
                          <a:ea typeface="ＭＳ Ｐ明朝" panose="02020600040205080304" pitchFamily="18" charset="-128"/>
                        </a:rPr>
                        <a:t>場　　　　　　所</a:t>
                      </a:r>
                    </a:p>
                  </a:txBody>
                  <a:tcPr/>
                </a:tc>
                <a:tc>
                  <a:txBody>
                    <a:bodyPr/>
                    <a:lstStyle/>
                    <a:p>
                      <a:r>
                        <a:rPr kumimoji="1" lang="ja-JP" altLang="en-US" dirty="0">
                          <a:latin typeface="ＭＳ Ｐ明朝" panose="02020600040205080304" pitchFamily="18" charset="-128"/>
                          <a:ea typeface="ＭＳ Ｐ明朝" panose="02020600040205080304" pitchFamily="18" charset="-128"/>
                        </a:rPr>
                        <a:t>都内</a:t>
                      </a:r>
                    </a:p>
                  </a:txBody>
                  <a:tcPr/>
                </a:tc>
                <a:extLst>
                  <a:ext uri="{0D108BD9-81ED-4DB2-BD59-A6C34878D82A}">
                    <a16:rowId xmlns:a16="http://schemas.microsoft.com/office/drawing/2014/main" xmlns="" val="10003"/>
                  </a:ext>
                </a:extLst>
              </a:tr>
              <a:tr h="412100">
                <a:tc>
                  <a:txBody>
                    <a:bodyPr/>
                    <a:lstStyle/>
                    <a:p>
                      <a:pPr algn="ctr"/>
                      <a:r>
                        <a:rPr kumimoji="1" lang="ja-JP" altLang="en-US" dirty="0">
                          <a:latin typeface="ＭＳ Ｐ明朝" panose="02020600040205080304" pitchFamily="18" charset="-128"/>
                          <a:ea typeface="ＭＳ Ｐ明朝" panose="02020600040205080304" pitchFamily="18" charset="-128"/>
                        </a:rPr>
                        <a:t>従 事 者 人 数</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１０人</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4"/>
                  </a:ext>
                </a:extLst>
              </a:tr>
              <a:tr h="412100">
                <a:tc>
                  <a:txBody>
                    <a:bodyPr/>
                    <a:lstStyle/>
                    <a:p>
                      <a:pPr algn="ctr"/>
                      <a:r>
                        <a:rPr kumimoji="1" lang="zh-TW" altLang="en-US" dirty="0">
                          <a:latin typeface="ＭＳ Ｐ明朝" panose="02020600040205080304" pitchFamily="18" charset="-128"/>
                          <a:ea typeface="ＭＳ Ｐ明朝" panose="02020600040205080304" pitchFamily="18" charset="-128"/>
                        </a:rPr>
                        <a:t>受益対象者範囲</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子ども達を支援する団体等関係者</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5"/>
                  </a:ext>
                </a:extLst>
              </a:tr>
              <a:tr h="412100">
                <a:tc>
                  <a:txBody>
                    <a:bodyPr/>
                    <a:lstStyle/>
                    <a:p>
                      <a:pPr algn="ctr"/>
                      <a:r>
                        <a:rPr kumimoji="1" lang="zh-CN" altLang="en-US" dirty="0">
                          <a:latin typeface="ＭＳ Ｐ明朝" panose="02020600040205080304" pitchFamily="18" charset="-128"/>
                          <a:ea typeface="ＭＳ Ｐ明朝" panose="02020600040205080304" pitchFamily="18" charset="-128"/>
                        </a:rPr>
                        <a:t>受益対象者人数</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latin typeface="ＭＳ Ｐ明朝" panose="02020600040205080304" pitchFamily="18" charset="-128"/>
                          <a:ea typeface="ＭＳ Ｐ明朝" panose="02020600040205080304" pitchFamily="18" charset="-128"/>
                        </a:rPr>
                        <a:t>１００人</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6"/>
                  </a:ext>
                </a:extLst>
              </a:tr>
              <a:tr h="412100">
                <a:tc>
                  <a:txBody>
                    <a:bodyPr/>
                    <a:lstStyle/>
                    <a:p>
                      <a:pPr algn="ctr"/>
                      <a:r>
                        <a:rPr kumimoji="1" lang="zh-TW" altLang="en-US" dirty="0">
                          <a:latin typeface="ＭＳ Ｐ明朝" panose="02020600040205080304" pitchFamily="18" charset="-128"/>
                          <a:ea typeface="ＭＳ Ｐ明朝" panose="02020600040205080304" pitchFamily="18" charset="-128"/>
                        </a:rPr>
                        <a:t>事</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業</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費</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２０万円</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1219213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3568" y="1340768"/>
            <a:ext cx="8280920" cy="6196872"/>
          </a:xfrm>
        </p:spPr>
        <p:txBody>
          <a:bodyPr>
            <a:normAutofit fontScale="90000"/>
          </a:bodyPr>
          <a:lstStyle/>
          <a:p>
            <a:pPr algn="l"/>
            <a:r>
              <a:rPr lang="en-US" altLang="ja-JP" sz="2700" dirty="0"/>
              <a:t/>
            </a:r>
            <a:br>
              <a:rPr lang="en-US" altLang="ja-JP" sz="2700" dirty="0"/>
            </a:br>
            <a:r>
              <a:rPr lang="en-US" altLang="ja-JP" sz="2700" dirty="0"/>
              <a:t/>
            </a:r>
            <a:br>
              <a:rPr lang="en-US" altLang="ja-JP" sz="2700" dirty="0"/>
            </a:br>
            <a:r>
              <a:rPr lang="en-US" altLang="ja-JP" sz="2700" dirty="0"/>
              <a:t/>
            </a:r>
            <a:br>
              <a:rPr lang="en-US" altLang="ja-JP" sz="2700" dirty="0"/>
            </a:br>
            <a:r>
              <a:rPr lang="en-US" altLang="ja-JP" sz="2700" dirty="0"/>
              <a:t/>
            </a:r>
            <a:br>
              <a:rPr lang="en-US" altLang="ja-JP" sz="2700" dirty="0"/>
            </a:br>
            <a:r>
              <a:rPr lang="en-US" altLang="ja-JP" sz="2700" dirty="0"/>
              <a:t/>
            </a:r>
            <a:br>
              <a:rPr lang="en-US" altLang="ja-JP" sz="2700" dirty="0"/>
            </a:br>
            <a:r>
              <a:rPr lang="en-US" altLang="ja-JP" sz="2700" dirty="0"/>
              <a:t/>
            </a:r>
            <a:br>
              <a:rPr lang="en-US" altLang="ja-JP" sz="2700" dirty="0"/>
            </a:br>
            <a:r>
              <a:rPr lang="en-US" altLang="ja-JP" sz="2700" dirty="0"/>
              <a:t/>
            </a:r>
            <a:br>
              <a:rPr lang="en-US" altLang="ja-JP" sz="2700" dirty="0"/>
            </a:br>
            <a:r>
              <a:rPr lang="en-US" altLang="ja-JP" sz="2700" dirty="0"/>
              <a:t/>
            </a:r>
            <a:br>
              <a:rPr lang="en-US" altLang="ja-JP" sz="2700" dirty="0"/>
            </a:br>
            <a:r>
              <a:rPr lang="en-US" altLang="ja-JP" sz="2700" dirty="0"/>
              <a:t/>
            </a:r>
            <a:br>
              <a:rPr lang="en-US" altLang="ja-JP" sz="2700" dirty="0"/>
            </a:br>
            <a:r>
              <a:rPr lang="ja-JP" altLang="en-US" sz="3100" dirty="0"/>
              <a:t>◎第１部　</a:t>
            </a:r>
            <a:r>
              <a:rPr lang="ja-JP" altLang="en-US" sz="3100" dirty="0" smtClean="0"/>
              <a:t>１７：４５</a:t>
            </a:r>
            <a:r>
              <a:rPr lang="ja-JP" altLang="en-US" sz="3100" dirty="0"/>
              <a:t>～</a:t>
            </a:r>
            <a:r>
              <a:rPr lang="ja-JP" altLang="en-US" sz="3100" dirty="0" smtClean="0"/>
              <a:t>１８：１５</a:t>
            </a:r>
            <a:r>
              <a:rPr lang="en-US" altLang="ja-JP" sz="3100" dirty="0"/>
              <a:t/>
            </a:r>
            <a:br>
              <a:rPr lang="en-US" altLang="ja-JP" sz="3100" dirty="0"/>
            </a:br>
            <a:r>
              <a:rPr lang="ja-JP" altLang="en-US" sz="3100" dirty="0"/>
              <a:t>子どもへの学習支援基</a:t>
            </a:r>
            <a:r>
              <a:rPr lang="ja-JP" altLang="en-US" sz="3100" dirty="0" smtClean="0"/>
              <a:t>金２０２３年度</a:t>
            </a:r>
            <a:r>
              <a:rPr lang="ja-JP" altLang="en-US" sz="3100" dirty="0"/>
              <a:t>定期総会</a:t>
            </a:r>
            <a:r>
              <a:rPr lang="en-US" altLang="ja-JP" sz="3100" dirty="0"/>
              <a:t/>
            </a:r>
            <a:br>
              <a:rPr lang="en-US" altLang="ja-JP" sz="3100" dirty="0"/>
            </a:br>
            <a:r>
              <a:rPr lang="en-US" altLang="ja-JP" sz="3100" dirty="0"/>
              <a:t/>
            </a:r>
            <a:br>
              <a:rPr lang="en-US" altLang="ja-JP" sz="3100" dirty="0"/>
            </a:br>
            <a:r>
              <a:rPr lang="ja-JP" altLang="en-US" sz="3100" dirty="0"/>
              <a:t>◎第２部　</a:t>
            </a:r>
            <a:r>
              <a:rPr lang="ja-JP" altLang="en-US" sz="3100" dirty="0" smtClean="0"/>
              <a:t>１８：１５～２０：１０</a:t>
            </a:r>
            <a:r>
              <a:rPr lang="en-US" altLang="ja-JP" sz="3100" dirty="0"/>
              <a:t/>
            </a:r>
            <a:br>
              <a:rPr lang="en-US" altLang="ja-JP" sz="3100" dirty="0"/>
            </a:br>
            <a:r>
              <a:rPr lang="ja-JP" altLang="en-US" sz="3100" dirty="0" smtClean="0"/>
              <a:t>講演会</a:t>
            </a:r>
            <a:r>
              <a:rPr lang="en-US" altLang="ja-JP" sz="3100" dirty="0"/>
              <a:t/>
            </a:r>
            <a:br>
              <a:rPr lang="en-US" altLang="ja-JP" sz="3100" dirty="0"/>
            </a:br>
            <a:r>
              <a:rPr lang="ja-JP" altLang="en-US" sz="3100" dirty="0" smtClean="0"/>
              <a:t>（１</a:t>
            </a:r>
            <a:r>
              <a:rPr lang="ja-JP" altLang="en-US" sz="3100" dirty="0"/>
              <a:t>）「無料塾の必要性～八王子つばめ塾の実践～」</a:t>
            </a:r>
            <a:br>
              <a:rPr lang="ja-JP" altLang="en-US" sz="3100" dirty="0"/>
            </a:br>
            <a:r>
              <a:rPr lang="ja-JP" altLang="en-US" sz="3100" dirty="0"/>
              <a:t>　　　</a:t>
            </a:r>
            <a:r>
              <a:rPr lang="ja-JP" altLang="en-US" sz="3100" dirty="0" smtClean="0"/>
              <a:t>　</a:t>
            </a:r>
            <a:r>
              <a:rPr lang="ja-JP" altLang="en-US" sz="3100" dirty="0"/>
              <a:t>認定ＮＰＯ法人八王子つばめ</a:t>
            </a:r>
            <a:r>
              <a:rPr lang="ja-JP" altLang="en-US" sz="3100" dirty="0" smtClean="0"/>
              <a:t>塾</a:t>
            </a:r>
            <a:r>
              <a:rPr lang="en-US" altLang="ja-JP" sz="3100" dirty="0" smtClean="0"/>
              <a:t/>
            </a:r>
            <a:br>
              <a:rPr lang="en-US" altLang="ja-JP" sz="3100" dirty="0" smtClean="0"/>
            </a:br>
            <a:r>
              <a:rPr lang="ja-JP" altLang="en-US" sz="3100" dirty="0" smtClean="0"/>
              <a:t>　　　　　　　　　　　　　　　　</a:t>
            </a:r>
            <a:r>
              <a:rPr lang="ja-JP" altLang="en-US" sz="3100" dirty="0"/>
              <a:t>　</a:t>
            </a:r>
            <a:r>
              <a:rPr lang="ja-JP" altLang="en-US" sz="3100" dirty="0" smtClean="0"/>
              <a:t>理事長　</a:t>
            </a:r>
            <a:r>
              <a:rPr lang="ja-JP" altLang="en-US" sz="3100" dirty="0" smtClean="0"/>
              <a:t>　小宮位之 様</a:t>
            </a:r>
            <a:r>
              <a:rPr lang="ja-JP" altLang="en-US" sz="3100" dirty="0"/>
              <a:t/>
            </a:r>
            <a:br>
              <a:rPr lang="ja-JP" altLang="en-US" sz="3100" dirty="0"/>
            </a:br>
            <a:r>
              <a:rPr lang="ja-JP" altLang="en-US" sz="3100" dirty="0"/>
              <a:t>（２）「今の私の思い」</a:t>
            </a:r>
            <a:br>
              <a:rPr lang="ja-JP" altLang="en-US" sz="3100" dirty="0"/>
            </a:br>
            <a:r>
              <a:rPr lang="ja-JP" altLang="en-US" sz="3100" dirty="0"/>
              <a:t>　　　</a:t>
            </a:r>
            <a:r>
              <a:rPr lang="ja-JP" altLang="en-US" sz="3100" dirty="0" smtClean="0"/>
              <a:t>　</a:t>
            </a:r>
            <a:r>
              <a:rPr lang="ja-JP" altLang="en-US" sz="3100" dirty="0"/>
              <a:t>社会福祉法人お告げのフランシスコ</a:t>
            </a:r>
            <a:r>
              <a:rPr lang="ja-JP" altLang="en-US" sz="3100" dirty="0" smtClean="0"/>
              <a:t>姉妹会</a:t>
            </a:r>
            <a:r>
              <a:rPr lang="en-US" altLang="ja-JP" sz="3100" dirty="0" smtClean="0"/>
              <a:t/>
            </a:r>
            <a:br>
              <a:rPr lang="en-US" altLang="ja-JP" sz="3100" dirty="0" smtClean="0"/>
            </a:br>
            <a:r>
              <a:rPr lang="ja-JP" altLang="en-US" sz="3100" dirty="0"/>
              <a:t>　</a:t>
            </a:r>
            <a:r>
              <a:rPr lang="ja-JP" altLang="en-US" sz="3100" dirty="0" smtClean="0"/>
              <a:t>　　　　　　　　　　　　　　　　理　事　　</a:t>
            </a:r>
            <a:r>
              <a:rPr lang="ja-JP" altLang="en-US" sz="3100" dirty="0" smtClean="0"/>
              <a:t>釘宮禮子 様</a:t>
            </a:r>
            <a:r>
              <a:rPr lang="en-US" altLang="ja-JP" sz="3100" dirty="0" smtClean="0"/>
              <a:t/>
            </a:r>
            <a:br>
              <a:rPr lang="en-US" altLang="ja-JP" sz="3100" dirty="0" smtClean="0"/>
            </a:br>
            <a:r>
              <a:rPr lang="en-US" altLang="ja-JP" sz="3600" dirty="0"/>
              <a:t/>
            </a:r>
            <a:br>
              <a:rPr lang="en-US" altLang="ja-JP" sz="3600" dirty="0"/>
            </a:br>
            <a:r>
              <a:rPr lang="en-US" altLang="ja-JP" sz="3600" dirty="0"/>
              <a:t/>
            </a:r>
            <a:br>
              <a:rPr lang="en-US" altLang="ja-JP" sz="3600" dirty="0"/>
            </a:br>
            <a:r>
              <a:rPr lang="en-US" altLang="ja-JP" sz="3600" dirty="0"/>
              <a:t/>
            </a:r>
            <a:br>
              <a:rPr lang="en-US" altLang="ja-JP" sz="3600" dirty="0"/>
            </a:br>
            <a:endParaRPr kumimoji="1" lang="ja-JP" altLang="en-US" sz="3600" dirty="0"/>
          </a:p>
        </p:txBody>
      </p:sp>
      <p:sp>
        <p:nvSpPr>
          <p:cNvPr id="3" name="サブタイトル 2"/>
          <p:cNvSpPr>
            <a:spLocks noGrp="1"/>
          </p:cNvSpPr>
          <p:nvPr>
            <p:ph type="subTitle" idx="1"/>
          </p:nvPr>
        </p:nvSpPr>
        <p:spPr>
          <a:xfrm>
            <a:off x="1475656" y="6093296"/>
            <a:ext cx="6400800" cy="1057672"/>
          </a:xfrm>
        </p:spPr>
        <p:txBody>
          <a:bodyPr/>
          <a:lstStyle/>
          <a:p>
            <a:r>
              <a:rPr kumimoji="1" lang="ja-JP" altLang="en-US" dirty="0"/>
              <a:t>　</a:t>
            </a:r>
          </a:p>
        </p:txBody>
      </p:sp>
    </p:spTree>
    <p:extLst>
      <p:ext uri="{BB962C8B-B14F-4D97-AF65-F5344CB8AC3E}">
        <p14:creationId xmlns:p14="http://schemas.microsoft.com/office/powerpoint/2010/main" val="24045474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467544" y="1916832"/>
            <a:ext cx="8424935" cy="4209331"/>
          </a:xfrm>
        </p:spPr>
        <p:txBody>
          <a:bodyPr>
            <a:normAutofit/>
          </a:bodyPr>
          <a:lstStyle/>
          <a:p>
            <a:pPr marL="0" indent="0">
              <a:buNone/>
            </a:pPr>
            <a:r>
              <a:rPr lang="ja-JP" altLang="en-US" dirty="0"/>
              <a:t>（４）研究会・事例発表会の開催</a:t>
            </a:r>
            <a:endParaRPr lang="en-US" altLang="ja-JP" dirty="0"/>
          </a:p>
        </p:txBody>
      </p:sp>
      <p:sp>
        <p:nvSpPr>
          <p:cNvPr id="3" name="タイトル 2"/>
          <p:cNvSpPr>
            <a:spLocks noGrp="1"/>
          </p:cNvSpPr>
          <p:nvPr>
            <p:ph type="title"/>
          </p:nvPr>
        </p:nvSpPr>
        <p:spPr/>
        <p:txBody>
          <a:bodyPr>
            <a:noAutofit/>
          </a:bodyPr>
          <a:lstStyle/>
          <a:p>
            <a:pPr algn="l"/>
            <a:r>
              <a:rPr lang="zh-TW" altLang="en-US" sz="2000" dirty="0"/>
              <a:t>第３号議案</a:t>
            </a:r>
            <a:r>
              <a:rPr lang="ja-JP" altLang="en-US" sz="2400" dirty="0"/>
              <a:t>　</a:t>
            </a:r>
            <a:r>
              <a:rPr lang="zh-TW" altLang="en-US" sz="3200" dirty="0" smtClean="0"/>
              <a:t>令和</a:t>
            </a:r>
            <a:r>
              <a:rPr lang="ja-JP" altLang="en-US" sz="3200" dirty="0"/>
              <a:t>７</a:t>
            </a:r>
            <a:r>
              <a:rPr lang="zh-TW" altLang="en-US" sz="3200" dirty="0" smtClean="0"/>
              <a:t>年度</a:t>
            </a:r>
            <a:r>
              <a:rPr lang="zh-TW" altLang="en-US" sz="3200" dirty="0"/>
              <a:t>事業計画書（案） </a:t>
            </a:r>
            <a:r>
              <a:rPr lang="zh-TW" altLang="en-US" sz="2800" dirty="0"/>
              <a:t>（抜粋）</a:t>
            </a:r>
            <a:r>
              <a:rPr lang="ja-JP" altLang="en-US" sz="2800" dirty="0"/>
              <a:t>－</a:t>
            </a:r>
            <a:r>
              <a:rPr lang="zh-TW" altLang="en-US" sz="3200" dirty="0"/>
              <a:t>４ </a:t>
            </a:r>
            <a:r>
              <a:rPr lang="en-US" altLang="zh-TW" sz="3200" dirty="0"/>
              <a:t/>
            </a:r>
            <a:br>
              <a:rPr lang="en-US" altLang="zh-TW" sz="3200" dirty="0"/>
            </a:br>
            <a:r>
              <a:rPr lang="ja-JP" altLang="en-US" sz="2400" dirty="0">
                <a:solidFill>
                  <a:schemeClr val="bg1"/>
                </a:solidFill>
              </a:rPr>
              <a:t>　２　事業の実施に関する事項</a:t>
            </a:r>
            <a:endParaRPr kumimoji="1" lang="ja-JP" altLang="en-US" sz="3200" dirty="0">
              <a:solidFill>
                <a:schemeClr val="bg1"/>
              </a:solidFill>
            </a:endParaRPr>
          </a:p>
        </p:txBody>
      </p:sp>
      <p:graphicFrame>
        <p:nvGraphicFramePr>
          <p:cNvPr id="6" name="表 5"/>
          <p:cNvGraphicFramePr>
            <a:graphicFrameLocks noGrp="1"/>
          </p:cNvGraphicFramePr>
          <p:nvPr>
            <p:extLst>
              <p:ext uri="{D42A27DB-BD31-4B8C-83A1-F6EECF244321}">
                <p14:modId xmlns:p14="http://schemas.microsoft.com/office/powerpoint/2010/main" val="3497253518"/>
              </p:ext>
            </p:extLst>
          </p:nvPr>
        </p:nvGraphicFramePr>
        <p:xfrm>
          <a:off x="755576" y="2492896"/>
          <a:ext cx="7704856" cy="3510280"/>
        </p:xfrm>
        <a:graphic>
          <a:graphicData uri="http://schemas.openxmlformats.org/drawingml/2006/table">
            <a:tbl>
              <a:tblPr firstRow="1" bandRow="1">
                <a:tableStyleId>{69CF1AB2-1976-4502-BF36-3FF5EA218861}</a:tableStyleId>
              </a:tblPr>
              <a:tblGrid>
                <a:gridCol w="1800200">
                  <a:extLst>
                    <a:ext uri="{9D8B030D-6E8A-4147-A177-3AD203B41FA5}">
                      <a16:colId xmlns:a16="http://schemas.microsoft.com/office/drawing/2014/main" xmlns="" val="20000"/>
                    </a:ext>
                  </a:extLst>
                </a:gridCol>
                <a:gridCol w="5904656">
                  <a:extLst>
                    <a:ext uri="{9D8B030D-6E8A-4147-A177-3AD203B41FA5}">
                      <a16:colId xmlns:a16="http://schemas.microsoft.com/office/drawing/2014/main" xmlns="" val="20001"/>
                    </a:ext>
                  </a:extLst>
                </a:gridCol>
              </a:tblGrid>
              <a:tr h="370840">
                <a:tc>
                  <a:txBody>
                    <a:bodyPr/>
                    <a:lstStyle/>
                    <a:p>
                      <a:pPr algn="ctr"/>
                      <a:r>
                        <a:rPr kumimoji="1" lang="ja-JP" altLang="en-US" b="0" dirty="0">
                          <a:latin typeface="ＭＳ Ｐ明朝" panose="02020600040205080304" pitchFamily="18" charset="-128"/>
                          <a:ea typeface="ＭＳ Ｐ明朝" panose="02020600040205080304" pitchFamily="18" charset="-128"/>
                        </a:rPr>
                        <a:t>事　 　業 　　名</a:t>
                      </a:r>
                    </a:p>
                  </a:txBody>
                  <a:tcPr/>
                </a:tc>
                <a:tc>
                  <a:txBody>
                    <a:bodyPr/>
                    <a:lstStyle/>
                    <a:p>
                      <a:r>
                        <a:rPr kumimoji="1" lang="ja-JP" altLang="en-US" b="0" dirty="0">
                          <a:latin typeface="ＭＳ Ｐ明朝" panose="02020600040205080304" pitchFamily="18" charset="-128"/>
                          <a:ea typeface="ＭＳ Ｐ明朝" panose="02020600040205080304" pitchFamily="18" charset="-128"/>
                        </a:rPr>
                        <a:t>その他目的を達成するための必要な事業</a:t>
                      </a:r>
                    </a:p>
                  </a:txBody>
                  <a:tcPr/>
                </a:tc>
                <a:extLst>
                  <a:ext uri="{0D108BD9-81ED-4DB2-BD59-A6C34878D82A}">
                    <a16:rowId xmlns:a16="http://schemas.microsoft.com/office/drawing/2014/main" xmlns="" val="10000"/>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事　業　内　容</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子どもたちの支援を行っている団体等の関係者を対象に</a:t>
                      </a:r>
                      <a:endParaRPr kumimoji="1" lang="en-US" altLang="ja-JP" dirty="0" smtClean="0">
                        <a:latin typeface="ＭＳ Ｐ明朝" panose="02020600040205080304" pitchFamily="18" charset="-128"/>
                        <a:ea typeface="ＭＳ Ｐ明朝" panose="02020600040205080304" pitchFamily="18" charset="-128"/>
                      </a:endParaRPr>
                    </a:p>
                    <a:p>
                      <a:r>
                        <a:rPr kumimoji="1" lang="ja-JP" altLang="en-US" dirty="0" smtClean="0">
                          <a:latin typeface="ＭＳ Ｐ明朝" panose="02020600040205080304" pitchFamily="18" charset="-128"/>
                          <a:ea typeface="ＭＳ Ｐ明朝" panose="02020600040205080304" pitchFamily="18" charset="-128"/>
                        </a:rPr>
                        <a:t>した研修会（勉強会）の開催及び事例発表・意見交換会の開催</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1"/>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日　　　　　　時</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意見交換会は令和８年</a:t>
                      </a:r>
                      <a:r>
                        <a:rPr kumimoji="1" lang="ja-JP" altLang="en-US" dirty="0">
                          <a:latin typeface="ＭＳ Ｐ明朝" panose="02020600040205080304" pitchFamily="18" charset="-128"/>
                          <a:ea typeface="ＭＳ Ｐ明朝" panose="02020600040205080304" pitchFamily="18" charset="-128"/>
                        </a:rPr>
                        <a:t>６月、その他は未定</a:t>
                      </a:r>
                    </a:p>
                  </a:txBody>
                  <a:tcPr/>
                </a:tc>
                <a:extLst>
                  <a:ext uri="{0D108BD9-81ED-4DB2-BD59-A6C34878D82A}">
                    <a16:rowId xmlns:a16="http://schemas.microsoft.com/office/drawing/2014/main" xmlns="" val="10002"/>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場　　　　　　所</a:t>
                      </a:r>
                    </a:p>
                  </a:txBody>
                  <a:tcPr/>
                </a:tc>
                <a:tc>
                  <a:txBody>
                    <a:bodyPr/>
                    <a:lstStyle/>
                    <a:p>
                      <a:r>
                        <a:rPr kumimoji="1" lang="ja-JP" altLang="en-US" dirty="0">
                          <a:latin typeface="ＭＳ Ｐ明朝" panose="02020600040205080304" pitchFamily="18" charset="-128"/>
                          <a:ea typeface="ＭＳ Ｐ明朝" panose="02020600040205080304" pitchFamily="18" charset="-128"/>
                        </a:rPr>
                        <a:t>都内</a:t>
                      </a:r>
                    </a:p>
                  </a:txBody>
                  <a:tcPr/>
                </a:tc>
                <a:extLst>
                  <a:ext uri="{0D108BD9-81ED-4DB2-BD59-A6C34878D82A}">
                    <a16:rowId xmlns:a16="http://schemas.microsoft.com/office/drawing/2014/main" xmlns="" val="10003"/>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従 事 者 人 数</a:t>
                      </a:r>
                    </a:p>
                  </a:txBody>
                  <a:tcPr/>
                </a:tc>
                <a:tc>
                  <a:txBody>
                    <a:bodyPr/>
                    <a:lstStyle/>
                    <a:p>
                      <a:r>
                        <a:rPr kumimoji="1" lang="ja-JP" altLang="en-US" dirty="0">
                          <a:latin typeface="ＭＳ Ｐ明朝" panose="02020600040205080304" pitchFamily="18" charset="-128"/>
                          <a:ea typeface="ＭＳ Ｐ明朝" panose="02020600040205080304" pitchFamily="18" charset="-128"/>
                        </a:rPr>
                        <a:t>１０人</a:t>
                      </a:r>
                    </a:p>
                  </a:txBody>
                  <a:tcPr/>
                </a:tc>
                <a:extLst>
                  <a:ext uri="{0D108BD9-81ED-4DB2-BD59-A6C34878D82A}">
                    <a16:rowId xmlns:a16="http://schemas.microsoft.com/office/drawing/2014/main" xmlns="" val="10004"/>
                  </a:ext>
                </a:extLst>
              </a:tr>
              <a:tr h="370840">
                <a:tc>
                  <a:txBody>
                    <a:bodyPr/>
                    <a:lstStyle/>
                    <a:p>
                      <a:pPr algn="ctr"/>
                      <a:r>
                        <a:rPr kumimoji="1" lang="zh-TW" altLang="en-US" dirty="0">
                          <a:latin typeface="ＭＳ Ｐ明朝" panose="02020600040205080304" pitchFamily="18" charset="-128"/>
                          <a:ea typeface="ＭＳ Ｐ明朝" panose="02020600040205080304" pitchFamily="18" charset="-128"/>
                        </a:rPr>
                        <a:t>受益対象者範囲</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a:latin typeface="ＭＳ Ｐ明朝" panose="02020600040205080304" pitchFamily="18" charset="-128"/>
                          <a:ea typeface="ＭＳ Ｐ明朝" panose="02020600040205080304" pitchFamily="18" charset="-128"/>
                        </a:rPr>
                        <a:t>会員及び団体等の関係者</a:t>
                      </a:r>
                    </a:p>
                  </a:txBody>
                  <a:tcPr/>
                </a:tc>
                <a:extLst>
                  <a:ext uri="{0D108BD9-81ED-4DB2-BD59-A6C34878D82A}">
                    <a16:rowId xmlns:a16="http://schemas.microsoft.com/office/drawing/2014/main" xmlns="" val="10005"/>
                  </a:ext>
                </a:extLst>
              </a:tr>
              <a:tr h="370840">
                <a:tc>
                  <a:txBody>
                    <a:bodyPr/>
                    <a:lstStyle/>
                    <a:p>
                      <a:pPr algn="ctr"/>
                      <a:r>
                        <a:rPr kumimoji="1" lang="zh-CN" altLang="en-US" dirty="0">
                          <a:latin typeface="ＭＳ Ｐ明朝" panose="02020600040205080304" pitchFamily="18" charset="-128"/>
                          <a:ea typeface="ＭＳ Ｐ明朝" panose="02020600040205080304" pitchFamily="18" charset="-128"/>
                        </a:rPr>
                        <a:t>受益対象者人数</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ＭＳ Ｐ明朝" panose="02020600040205080304" pitchFamily="18" charset="-128"/>
                          <a:ea typeface="ＭＳ Ｐ明朝" panose="02020600040205080304" pitchFamily="18" charset="-128"/>
                        </a:rPr>
                        <a:t>研修会：各回２０人　　　</a:t>
                      </a:r>
                      <a:r>
                        <a:rPr kumimoji="1" lang="ja-JP" altLang="en-US" dirty="0" smtClean="0">
                          <a:latin typeface="ＭＳ Ｐ明朝" panose="02020600040205080304" pitchFamily="18" charset="-128"/>
                          <a:ea typeface="ＭＳ Ｐ明朝" panose="02020600040205080304" pitchFamily="18" charset="-128"/>
                        </a:rPr>
                        <a:t>意見交換会：４０人</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6"/>
                  </a:ext>
                </a:extLst>
              </a:tr>
              <a:tr h="370840">
                <a:tc>
                  <a:txBody>
                    <a:bodyPr/>
                    <a:lstStyle/>
                    <a:p>
                      <a:pPr algn="ctr"/>
                      <a:r>
                        <a:rPr kumimoji="1" lang="zh-TW" altLang="en-US" dirty="0">
                          <a:latin typeface="ＭＳ Ｐ明朝" panose="02020600040205080304" pitchFamily="18" charset="-128"/>
                          <a:ea typeface="ＭＳ Ｐ明朝" panose="02020600040205080304" pitchFamily="18" charset="-128"/>
                        </a:rPr>
                        <a:t>事</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業</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費</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２０万円</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9788279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467544" y="1916832"/>
            <a:ext cx="8424935" cy="4209331"/>
          </a:xfrm>
        </p:spPr>
        <p:txBody>
          <a:bodyPr>
            <a:normAutofit/>
          </a:bodyPr>
          <a:lstStyle/>
          <a:p>
            <a:pPr marL="0" indent="0">
              <a:buNone/>
            </a:pPr>
            <a:r>
              <a:rPr lang="ja-JP" altLang="en-US" dirty="0" smtClean="0"/>
              <a:t>（５）リユース家電の提供</a:t>
            </a:r>
            <a:endParaRPr lang="en-US" altLang="ja-JP" dirty="0"/>
          </a:p>
        </p:txBody>
      </p:sp>
      <p:sp>
        <p:nvSpPr>
          <p:cNvPr id="3" name="タイトル 2"/>
          <p:cNvSpPr>
            <a:spLocks noGrp="1"/>
          </p:cNvSpPr>
          <p:nvPr>
            <p:ph type="title"/>
          </p:nvPr>
        </p:nvSpPr>
        <p:spPr/>
        <p:txBody>
          <a:bodyPr>
            <a:noAutofit/>
          </a:bodyPr>
          <a:lstStyle/>
          <a:p>
            <a:pPr algn="l"/>
            <a:r>
              <a:rPr lang="zh-TW" altLang="en-US" sz="2000" dirty="0"/>
              <a:t>第３号議案</a:t>
            </a:r>
            <a:r>
              <a:rPr lang="ja-JP" altLang="en-US" sz="2400" dirty="0"/>
              <a:t>　</a:t>
            </a:r>
            <a:r>
              <a:rPr lang="zh-TW" altLang="en-US" sz="3200" dirty="0" smtClean="0"/>
              <a:t>令和</a:t>
            </a:r>
            <a:r>
              <a:rPr lang="ja-JP" altLang="en-US" sz="3200" dirty="0"/>
              <a:t>７</a:t>
            </a:r>
            <a:r>
              <a:rPr lang="zh-TW" altLang="en-US" sz="3200" dirty="0" smtClean="0"/>
              <a:t>年度</a:t>
            </a:r>
            <a:r>
              <a:rPr lang="zh-TW" altLang="en-US" sz="3200" dirty="0"/>
              <a:t>事業計画書（案） </a:t>
            </a:r>
            <a:r>
              <a:rPr lang="zh-TW" altLang="en-US" sz="2800" dirty="0"/>
              <a:t>（抜粋）</a:t>
            </a:r>
            <a:r>
              <a:rPr lang="ja-JP" altLang="en-US" sz="2800" dirty="0"/>
              <a:t>－</a:t>
            </a:r>
            <a:r>
              <a:rPr lang="zh-TW" altLang="en-US" sz="3200" dirty="0"/>
              <a:t>４ </a:t>
            </a:r>
            <a:r>
              <a:rPr lang="en-US" altLang="zh-TW" sz="3200" dirty="0"/>
              <a:t/>
            </a:r>
            <a:br>
              <a:rPr lang="en-US" altLang="zh-TW" sz="3200" dirty="0"/>
            </a:br>
            <a:r>
              <a:rPr lang="ja-JP" altLang="en-US" sz="2400" dirty="0">
                <a:solidFill>
                  <a:schemeClr val="bg1"/>
                </a:solidFill>
              </a:rPr>
              <a:t>　２　事業の実施に関する事項</a:t>
            </a:r>
            <a:endParaRPr kumimoji="1" lang="ja-JP" altLang="en-US" sz="3200" dirty="0">
              <a:solidFill>
                <a:schemeClr val="bg1"/>
              </a:solidFill>
            </a:endParaRPr>
          </a:p>
        </p:txBody>
      </p:sp>
      <p:graphicFrame>
        <p:nvGraphicFramePr>
          <p:cNvPr id="6" name="表 5"/>
          <p:cNvGraphicFramePr>
            <a:graphicFrameLocks noGrp="1"/>
          </p:cNvGraphicFramePr>
          <p:nvPr>
            <p:extLst>
              <p:ext uri="{D42A27DB-BD31-4B8C-83A1-F6EECF244321}">
                <p14:modId xmlns:p14="http://schemas.microsoft.com/office/powerpoint/2010/main" val="1000082393"/>
              </p:ext>
            </p:extLst>
          </p:nvPr>
        </p:nvGraphicFramePr>
        <p:xfrm>
          <a:off x="755576" y="2492896"/>
          <a:ext cx="7704856" cy="3235960"/>
        </p:xfrm>
        <a:graphic>
          <a:graphicData uri="http://schemas.openxmlformats.org/drawingml/2006/table">
            <a:tbl>
              <a:tblPr firstRow="1" bandRow="1">
                <a:tableStyleId>{69CF1AB2-1976-4502-BF36-3FF5EA218861}</a:tableStyleId>
              </a:tblPr>
              <a:tblGrid>
                <a:gridCol w="1800200">
                  <a:extLst>
                    <a:ext uri="{9D8B030D-6E8A-4147-A177-3AD203B41FA5}">
                      <a16:colId xmlns:a16="http://schemas.microsoft.com/office/drawing/2014/main" xmlns="" val="20000"/>
                    </a:ext>
                  </a:extLst>
                </a:gridCol>
                <a:gridCol w="5904656">
                  <a:extLst>
                    <a:ext uri="{9D8B030D-6E8A-4147-A177-3AD203B41FA5}">
                      <a16:colId xmlns:a16="http://schemas.microsoft.com/office/drawing/2014/main" xmlns="" val="20001"/>
                    </a:ext>
                  </a:extLst>
                </a:gridCol>
              </a:tblGrid>
              <a:tr h="370840">
                <a:tc>
                  <a:txBody>
                    <a:bodyPr/>
                    <a:lstStyle/>
                    <a:p>
                      <a:pPr algn="ctr"/>
                      <a:r>
                        <a:rPr kumimoji="1" lang="ja-JP" altLang="en-US" b="0" dirty="0">
                          <a:latin typeface="ＭＳ Ｐ明朝" panose="02020600040205080304" pitchFamily="18" charset="-128"/>
                          <a:ea typeface="ＭＳ Ｐ明朝" panose="02020600040205080304" pitchFamily="18" charset="-128"/>
                        </a:rPr>
                        <a:t>事　 　業 　　名</a:t>
                      </a:r>
                    </a:p>
                  </a:txBody>
                  <a:tcPr/>
                </a:tc>
                <a:tc>
                  <a:txBody>
                    <a:bodyPr/>
                    <a:lstStyle/>
                    <a:p>
                      <a:r>
                        <a:rPr kumimoji="1" lang="ja-JP" altLang="en-US" b="0" dirty="0">
                          <a:latin typeface="ＭＳ Ｐ明朝" panose="02020600040205080304" pitchFamily="18" charset="-128"/>
                          <a:ea typeface="ＭＳ Ｐ明朝" panose="02020600040205080304" pitchFamily="18" charset="-128"/>
                        </a:rPr>
                        <a:t>その他目的を達成するための必要な事業</a:t>
                      </a:r>
                    </a:p>
                  </a:txBody>
                  <a:tcPr/>
                </a:tc>
                <a:extLst>
                  <a:ext uri="{0D108BD9-81ED-4DB2-BD59-A6C34878D82A}">
                    <a16:rowId xmlns:a16="http://schemas.microsoft.com/office/drawing/2014/main" xmlns="" val="10000"/>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事　業　内　容</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昨年度試行的に開始した児童養護施設を巣立つ子どもへのリサイクル家電の提供を継続して行う予定である</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1"/>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日　　　　　　時</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令和８年３月</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2"/>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場　　　　　　所</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都内にある児童養護施設</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3"/>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従 事 者 人 数</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５人</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4"/>
                  </a:ext>
                </a:extLst>
              </a:tr>
              <a:tr h="370840">
                <a:tc>
                  <a:txBody>
                    <a:bodyPr/>
                    <a:lstStyle/>
                    <a:p>
                      <a:pPr algn="ctr"/>
                      <a:r>
                        <a:rPr kumimoji="1" lang="zh-TW" altLang="en-US" dirty="0">
                          <a:latin typeface="ＭＳ Ｐ明朝" panose="02020600040205080304" pitchFamily="18" charset="-128"/>
                          <a:ea typeface="ＭＳ Ｐ明朝" panose="02020600040205080304" pitchFamily="18" charset="-128"/>
                        </a:rPr>
                        <a:t>受益対象者範囲</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a:latin typeface="ＭＳ Ｐ明朝" panose="02020600040205080304" pitchFamily="18" charset="-128"/>
                          <a:ea typeface="ＭＳ Ｐ明朝" panose="02020600040205080304" pitchFamily="18" charset="-128"/>
                        </a:rPr>
                        <a:t>会員及び団体等の関係者</a:t>
                      </a:r>
                    </a:p>
                  </a:txBody>
                  <a:tcPr/>
                </a:tc>
                <a:extLst>
                  <a:ext uri="{0D108BD9-81ED-4DB2-BD59-A6C34878D82A}">
                    <a16:rowId xmlns:a16="http://schemas.microsoft.com/office/drawing/2014/main" xmlns="" val="10005"/>
                  </a:ext>
                </a:extLst>
              </a:tr>
              <a:tr h="370840">
                <a:tc>
                  <a:txBody>
                    <a:bodyPr/>
                    <a:lstStyle/>
                    <a:p>
                      <a:pPr algn="ctr"/>
                      <a:r>
                        <a:rPr kumimoji="1" lang="zh-CN" altLang="en-US" dirty="0">
                          <a:latin typeface="ＭＳ Ｐ明朝" panose="02020600040205080304" pitchFamily="18" charset="-128"/>
                          <a:ea typeface="ＭＳ Ｐ明朝" panose="02020600040205080304" pitchFamily="18" charset="-128"/>
                        </a:rPr>
                        <a:t>受益対象者人数</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latin typeface="ＭＳ Ｐ明朝" panose="02020600040205080304" pitchFamily="18" charset="-128"/>
                          <a:ea typeface="ＭＳ Ｐ明朝" panose="02020600040205080304" pitchFamily="18" charset="-128"/>
                        </a:rPr>
                        <a:t>５人</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6"/>
                  </a:ext>
                </a:extLst>
              </a:tr>
              <a:tr h="370840">
                <a:tc>
                  <a:txBody>
                    <a:bodyPr/>
                    <a:lstStyle/>
                    <a:p>
                      <a:pPr algn="ctr"/>
                      <a:r>
                        <a:rPr kumimoji="1" lang="zh-TW" altLang="en-US" dirty="0">
                          <a:latin typeface="ＭＳ Ｐ明朝" panose="02020600040205080304" pitchFamily="18" charset="-128"/>
                          <a:ea typeface="ＭＳ Ｐ明朝" panose="02020600040205080304" pitchFamily="18" charset="-128"/>
                        </a:rPr>
                        <a:t>事</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業</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費</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１０万円</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8327738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467544" y="1916832"/>
            <a:ext cx="8424935" cy="4209331"/>
          </a:xfrm>
        </p:spPr>
        <p:txBody>
          <a:bodyPr>
            <a:normAutofit/>
          </a:bodyPr>
          <a:lstStyle/>
          <a:p>
            <a:pPr marL="0" indent="0">
              <a:buNone/>
            </a:pPr>
            <a:r>
              <a:rPr lang="ja-JP" altLang="en-US" dirty="0" smtClean="0"/>
              <a:t>（６）ホームページのリニューアル</a:t>
            </a:r>
            <a:endParaRPr lang="en-US" altLang="ja-JP" dirty="0"/>
          </a:p>
        </p:txBody>
      </p:sp>
      <p:sp>
        <p:nvSpPr>
          <p:cNvPr id="3" name="タイトル 2"/>
          <p:cNvSpPr>
            <a:spLocks noGrp="1"/>
          </p:cNvSpPr>
          <p:nvPr>
            <p:ph type="title"/>
          </p:nvPr>
        </p:nvSpPr>
        <p:spPr/>
        <p:txBody>
          <a:bodyPr>
            <a:noAutofit/>
          </a:bodyPr>
          <a:lstStyle/>
          <a:p>
            <a:pPr algn="l"/>
            <a:r>
              <a:rPr lang="zh-TW" altLang="en-US" sz="2000" dirty="0"/>
              <a:t>第３号議案</a:t>
            </a:r>
            <a:r>
              <a:rPr lang="ja-JP" altLang="en-US" sz="2400" dirty="0"/>
              <a:t>　</a:t>
            </a:r>
            <a:r>
              <a:rPr lang="zh-TW" altLang="en-US" sz="3200" dirty="0" smtClean="0"/>
              <a:t>令和</a:t>
            </a:r>
            <a:r>
              <a:rPr lang="ja-JP" altLang="en-US" sz="3200" dirty="0"/>
              <a:t>７</a:t>
            </a:r>
            <a:r>
              <a:rPr lang="zh-TW" altLang="en-US" sz="3200" dirty="0" smtClean="0"/>
              <a:t>年度</a:t>
            </a:r>
            <a:r>
              <a:rPr lang="zh-TW" altLang="en-US" sz="3200" dirty="0"/>
              <a:t>事業計画書（案） </a:t>
            </a:r>
            <a:r>
              <a:rPr lang="zh-TW" altLang="en-US" sz="2800" dirty="0"/>
              <a:t>（抜粋）</a:t>
            </a:r>
            <a:r>
              <a:rPr lang="ja-JP" altLang="en-US" sz="2800" dirty="0"/>
              <a:t>－</a:t>
            </a:r>
            <a:r>
              <a:rPr lang="zh-TW" altLang="en-US" sz="3200" dirty="0"/>
              <a:t>４ </a:t>
            </a:r>
            <a:r>
              <a:rPr lang="en-US" altLang="zh-TW" sz="3200" dirty="0"/>
              <a:t/>
            </a:r>
            <a:br>
              <a:rPr lang="en-US" altLang="zh-TW" sz="3200" dirty="0"/>
            </a:br>
            <a:r>
              <a:rPr lang="ja-JP" altLang="en-US" sz="2400" dirty="0">
                <a:solidFill>
                  <a:schemeClr val="bg1"/>
                </a:solidFill>
              </a:rPr>
              <a:t>　２　事業の実施に関する事項</a:t>
            </a:r>
            <a:endParaRPr kumimoji="1" lang="ja-JP" altLang="en-US" sz="3200" dirty="0">
              <a:solidFill>
                <a:schemeClr val="bg1"/>
              </a:solidFill>
            </a:endParaRPr>
          </a:p>
        </p:txBody>
      </p:sp>
      <p:graphicFrame>
        <p:nvGraphicFramePr>
          <p:cNvPr id="6" name="表 5"/>
          <p:cNvGraphicFramePr>
            <a:graphicFrameLocks noGrp="1"/>
          </p:cNvGraphicFramePr>
          <p:nvPr>
            <p:extLst>
              <p:ext uri="{D42A27DB-BD31-4B8C-83A1-F6EECF244321}">
                <p14:modId xmlns:p14="http://schemas.microsoft.com/office/powerpoint/2010/main" val="2895362215"/>
              </p:ext>
            </p:extLst>
          </p:nvPr>
        </p:nvGraphicFramePr>
        <p:xfrm>
          <a:off x="755576" y="2492896"/>
          <a:ext cx="7704856" cy="2966720"/>
        </p:xfrm>
        <a:graphic>
          <a:graphicData uri="http://schemas.openxmlformats.org/drawingml/2006/table">
            <a:tbl>
              <a:tblPr firstRow="1" bandRow="1">
                <a:tableStyleId>{69CF1AB2-1976-4502-BF36-3FF5EA218861}</a:tableStyleId>
              </a:tblPr>
              <a:tblGrid>
                <a:gridCol w="1800200">
                  <a:extLst>
                    <a:ext uri="{9D8B030D-6E8A-4147-A177-3AD203B41FA5}">
                      <a16:colId xmlns:a16="http://schemas.microsoft.com/office/drawing/2014/main" xmlns="" val="20000"/>
                    </a:ext>
                  </a:extLst>
                </a:gridCol>
                <a:gridCol w="5904656">
                  <a:extLst>
                    <a:ext uri="{9D8B030D-6E8A-4147-A177-3AD203B41FA5}">
                      <a16:colId xmlns:a16="http://schemas.microsoft.com/office/drawing/2014/main" xmlns="" val="20001"/>
                    </a:ext>
                  </a:extLst>
                </a:gridCol>
              </a:tblGrid>
              <a:tr h="370840">
                <a:tc>
                  <a:txBody>
                    <a:bodyPr/>
                    <a:lstStyle/>
                    <a:p>
                      <a:pPr algn="ctr"/>
                      <a:r>
                        <a:rPr kumimoji="1" lang="ja-JP" altLang="en-US" b="0" dirty="0">
                          <a:latin typeface="ＭＳ Ｐ明朝" panose="02020600040205080304" pitchFamily="18" charset="-128"/>
                          <a:ea typeface="ＭＳ Ｐ明朝" panose="02020600040205080304" pitchFamily="18" charset="-128"/>
                        </a:rPr>
                        <a:t>事　 　業 　　名</a:t>
                      </a:r>
                    </a:p>
                  </a:txBody>
                  <a:tcPr/>
                </a:tc>
                <a:tc>
                  <a:txBody>
                    <a:bodyPr/>
                    <a:lstStyle/>
                    <a:p>
                      <a:r>
                        <a:rPr kumimoji="1" lang="ja-JP" altLang="en-US" b="0" dirty="0">
                          <a:latin typeface="ＭＳ Ｐ明朝" panose="02020600040205080304" pitchFamily="18" charset="-128"/>
                          <a:ea typeface="ＭＳ Ｐ明朝" panose="02020600040205080304" pitchFamily="18" charset="-128"/>
                        </a:rPr>
                        <a:t>その他目的を達成するための必要な事業</a:t>
                      </a:r>
                    </a:p>
                  </a:txBody>
                  <a:tcPr/>
                </a:tc>
                <a:extLst>
                  <a:ext uri="{0D108BD9-81ED-4DB2-BD59-A6C34878D82A}">
                    <a16:rowId xmlns:a16="http://schemas.microsoft.com/office/drawing/2014/main" xmlns="" val="10000"/>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事　業　内　容</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ホームページのリニューアル</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1"/>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日　　　　　　時</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令和７年７月１日～１２日</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2"/>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場　　　　　　所</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都内</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3"/>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従 事 者 人 数</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５人</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4"/>
                  </a:ext>
                </a:extLst>
              </a:tr>
              <a:tr h="370840">
                <a:tc>
                  <a:txBody>
                    <a:bodyPr/>
                    <a:lstStyle/>
                    <a:p>
                      <a:pPr algn="ctr"/>
                      <a:r>
                        <a:rPr kumimoji="1" lang="zh-TW" altLang="en-US" dirty="0">
                          <a:latin typeface="ＭＳ Ｐ明朝" panose="02020600040205080304" pitchFamily="18" charset="-128"/>
                          <a:ea typeface="ＭＳ Ｐ明朝" panose="02020600040205080304" pitchFamily="18" charset="-128"/>
                        </a:rPr>
                        <a:t>受益対象者範囲</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a:latin typeface="ＭＳ Ｐ明朝" panose="02020600040205080304" pitchFamily="18" charset="-128"/>
                          <a:ea typeface="ＭＳ Ｐ明朝" panose="02020600040205080304" pitchFamily="18" charset="-128"/>
                        </a:rPr>
                        <a:t>会員及び団体等の関係者</a:t>
                      </a:r>
                    </a:p>
                  </a:txBody>
                  <a:tcPr/>
                </a:tc>
                <a:extLst>
                  <a:ext uri="{0D108BD9-81ED-4DB2-BD59-A6C34878D82A}">
                    <a16:rowId xmlns:a16="http://schemas.microsoft.com/office/drawing/2014/main" xmlns="" val="10005"/>
                  </a:ext>
                </a:extLst>
              </a:tr>
              <a:tr h="370840">
                <a:tc>
                  <a:txBody>
                    <a:bodyPr/>
                    <a:lstStyle/>
                    <a:p>
                      <a:pPr algn="ctr"/>
                      <a:r>
                        <a:rPr kumimoji="1" lang="zh-CN" altLang="en-US" dirty="0">
                          <a:latin typeface="ＭＳ Ｐ明朝" panose="02020600040205080304" pitchFamily="18" charset="-128"/>
                          <a:ea typeface="ＭＳ Ｐ明朝" panose="02020600040205080304" pitchFamily="18" charset="-128"/>
                        </a:rPr>
                        <a:t>受益対象者人数</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会員及び団体等の関係者</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6"/>
                  </a:ext>
                </a:extLst>
              </a:tr>
              <a:tr h="370840">
                <a:tc>
                  <a:txBody>
                    <a:bodyPr/>
                    <a:lstStyle/>
                    <a:p>
                      <a:pPr algn="ctr"/>
                      <a:r>
                        <a:rPr kumimoji="1" lang="zh-TW" altLang="en-US" dirty="0">
                          <a:latin typeface="ＭＳ Ｐ明朝" panose="02020600040205080304" pitchFamily="18" charset="-128"/>
                          <a:ea typeface="ＭＳ Ｐ明朝" panose="02020600040205080304" pitchFamily="18" charset="-128"/>
                        </a:rPr>
                        <a:t>事</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業</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費</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３０万円</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258437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rmAutofit/>
          </a:bodyPr>
          <a:lstStyle/>
          <a:p>
            <a:pPr algn="l"/>
            <a:r>
              <a:rPr lang="zh-TW" altLang="en-US" sz="2800" dirty="0"/>
              <a:t>第４号議案</a:t>
            </a:r>
            <a:r>
              <a:rPr lang="en-US" altLang="zh-TW" dirty="0"/>
              <a:t/>
            </a:r>
            <a:br>
              <a:rPr lang="en-US" altLang="zh-TW" dirty="0"/>
            </a:br>
            <a:r>
              <a:rPr lang="zh-TW" altLang="en-US" dirty="0"/>
              <a:t>	</a:t>
            </a:r>
            <a:r>
              <a:rPr lang="zh-TW" altLang="en-US" sz="4000" dirty="0" smtClean="0"/>
              <a:t>令和</a:t>
            </a:r>
            <a:r>
              <a:rPr lang="ja-JP" altLang="en-US" sz="4000" dirty="0"/>
              <a:t>７</a:t>
            </a:r>
            <a:r>
              <a:rPr lang="zh-TW" altLang="en-US" sz="4000" dirty="0" smtClean="0"/>
              <a:t>年度</a:t>
            </a:r>
            <a:r>
              <a:rPr lang="zh-TW" altLang="en-US" sz="4000" dirty="0"/>
              <a:t>　収支予算書（案）</a:t>
            </a:r>
            <a:r>
              <a:rPr lang="zh-TW" altLang="en-US" sz="2700" dirty="0"/>
              <a:t>（抜粋）</a:t>
            </a:r>
            <a:endParaRPr kumimoji="1" lang="ja-JP" altLang="en-US" sz="1300" dirty="0"/>
          </a:p>
        </p:txBody>
      </p:sp>
      <p:graphicFrame>
        <p:nvGraphicFramePr>
          <p:cNvPr id="9" name="表 8"/>
          <p:cNvGraphicFramePr>
            <a:graphicFrameLocks noGrp="1"/>
          </p:cNvGraphicFramePr>
          <p:nvPr>
            <p:extLst>
              <p:ext uri="{D42A27DB-BD31-4B8C-83A1-F6EECF244321}">
                <p14:modId xmlns:p14="http://schemas.microsoft.com/office/powerpoint/2010/main" val="3062799243"/>
              </p:ext>
            </p:extLst>
          </p:nvPr>
        </p:nvGraphicFramePr>
        <p:xfrm>
          <a:off x="827584" y="2204864"/>
          <a:ext cx="7704856" cy="3627120"/>
        </p:xfrm>
        <a:graphic>
          <a:graphicData uri="http://schemas.openxmlformats.org/drawingml/2006/table">
            <a:tbl>
              <a:tblPr firstRow="1" bandRow="1">
                <a:tableStyleId>{5C22544A-7EE6-4342-B048-85BDC9FD1C3A}</a:tableStyleId>
              </a:tblPr>
              <a:tblGrid>
                <a:gridCol w="2520280">
                  <a:extLst>
                    <a:ext uri="{9D8B030D-6E8A-4147-A177-3AD203B41FA5}">
                      <a16:colId xmlns:a16="http://schemas.microsoft.com/office/drawing/2014/main" xmlns="" val="20000"/>
                    </a:ext>
                  </a:extLst>
                </a:gridCol>
                <a:gridCol w="1656184">
                  <a:extLst>
                    <a:ext uri="{9D8B030D-6E8A-4147-A177-3AD203B41FA5}">
                      <a16:colId xmlns:a16="http://schemas.microsoft.com/office/drawing/2014/main" xmlns="" val="20001"/>
                    </a:ext>
                  </a:extLst>
                </a:gridCol>
                <a:gridCol w="1800200">
                  <a:extLst>
                    <a:ext uri="{9D8B030D-6E8A-4147-A177-3AD203B41FA5}">
                      <a16:colId xmlns:a16="http://schemas.microsoft.com/office/drawing/2014/main" xmlns="" val="20002"/>
                    </a:ext>
                  </a:extLst>
                </a:gridCol>
                <a:gridCol w="1728192">
                  <a:extLst>
                    <a:ext uri="{9D8B030D-6E8A-4147-A177-3AD203B41FA5}">
                      <a16:colId xmlns:a16="http://schemas.microsoft.com/office/drawing/2014/main" xmlns="" val="20003"/>
                    </a:ext>
                  </a:extLst>
                </a:gridCol>
              </a:tblGrid>
              <a:tr h="14401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科目</a:t>
                      </a:r>
                      <a:endParaRPr kumimoji="1" lang="en-US" altLang="ja-JP" sz="16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ja-JP" altLang="en-US" sz="1600" dirty="0">
                          <a:latin typeface="BIZ UDPゴシック" panose="020B0400000000000000" pitchFamily="50" charset="-128"/>
                          <a:ea typeface="BIZ UDPゴシック" panose="020B0400000000000000" pitchFamily="50" charset="-128"/>
                        </a:rPr>
                        <a:t>予算額</a:t>
                      </a:r>
                    </a:p>
                  </a:txBody>
                  <a:tcPr/>
                </a:tc>
                <a:tc>
                  <a:txBody>
                    <a:bodyPr/>
                    <a:lstStyle/>
                    <a:p>
                      <a:pPr algn="ctr"/>
                      <a:r>
                        <a:rPr kumimoji="1" lang="zh-TW" altLang="en-US" sz="1600" dirty="0">
                          <a:latin typeface="BIZ UDPゴシック" panose="020B0400000000000000" pitchFamily="50" charset="-128"/>
                          <a:ea typeface="BIZ UDPゴシック" panose="020B0400000000000000" pitchFamily="50" charset="-128"/>
                        </a:rPr>
                        <a:t>前年度予算額</a:t>
                      </a:r>
                      <a:endParaRPr kumimoji="1" lang="ja-JP" altLang="en-US" sz="1600" dirty="0">
                        <a:latin typeface="BIZ UDPゴシック" panose="020B0400000000000000" pitchFamily="50" charset="-128"/>
                        <a:ea typeface="BIZ UDPゴシック" panose="020B0400000000000000" pitchFamily="50" charset="-12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差異</a:t>
                      </a:r>
                    </a:p>
                  </a:txBody>
                  <a:tcPr/>
                </a:tc>
                <a:extLst>
                  <a:ext uri="{0D108BD9-81ED-4DB2-BD59-A6C34878D82A}">
                    <a16:rowId xmlns:a16="http://schemas.microsoft.com/office/drawing/2014/main" xmlns="" val="10000"/>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a:latin typeface="BIZ UDPゴシック" panose="020B0400000000000000" pitchFamily="50" charset="-128"/>
                          <a:ea typeface="BIZ UDPゴシック" panose="020B0400000000000000" pitchFamily="50" charset="-128"/>
                        </a:rPr>
                        <a:t>Ⅰ</a:t>
                      </a:r>
                      <a:r>
                        <a:rPr kumimoji="1" lang="ja-JP" altLang="en-US" sz="1800" dirty="0">
                          <a:latin typeface="BIZ UDPゴシック" panose="020B0400000000000000" pitchFamily="50" charset="-128"/>
                          <a:ea typeface="BIZ UDPゴシック" panose="020B0400000000000000" pitchFamily="50" charset="-128"/>
                        </a:rPr>
                        <a:t>　経常収益</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1"/>
                  </a:ext>
                </a:extLst>
              </a:tr>
              <a:tr h="1215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　１．受取会費</a:t>
                      </a:r>
                    </a:p>
                  </a:txBody>
                  <a:tcPr/>
                </a:tc>
                <a:tc>
                  <a:txBody>
                    <a:bodyPr/>
                    <a:lstStyle/>
                    <a:p>
                      <a:pPr algn="r"/>
                      <a:r>
                        <a:rPr kumimoji="1" lang="ja-JP" altLang="en-US" sz="1800" dirty="0" smtClean="0">
                          <a:latin typeface="BIZ UDPゴシック" panose="020B0400000000000000" pitchFamily="50" charset="-128"/>
                          <a:ea typeface="BIZ UDPゴシック" panose="020B0400000000000000" pitchFamily="50" charset="-128"/>
                        </a:rPr>
                        <a:t>４</a:t>
                      </a:r>
                      <a:r>
                        <a:rPr kumimoji="1" lang="en-US" altLang="ja-JP" sz="1800" dirty="0" smtClean="0">
                          <a:latin typeface="BIZ UDPゴシック" panose="020B0400000000000000" pitchFamily="50" charset="-128"/>
                          <a:ea typeface="BIZ UDPゴシック" panose="020B0400000000000000" pitchFamily="50" charset="-128"/>
                        </a:rPr>
                        <a:t>00,000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400,000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2"/>
                  </a:ext>
                </a:extLst>
              </a:tr>
              <a:tr h="1462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　　　正会員受取会費</a:t>
                      </a:r>
                    </a:p>
                  </a:txBody>
                  <a:tcPr/>
                </a:tc>
                <a:tc>
                  <a:txBody>
                    <a:bodyPr/>
                    <a:lstStyle/>
                    <a:p>
                      <a:pPr algn="r"/>
                      <a:r>
                        <a:rPr kumimoji="1" lang="ja-JP" altLang="en-US" sz="1800" dirty="0" smtClean="0">
                          <a:latin typeface="BIZ UDPゴシック" panose="020B0400000000000000" pitchFamily="50" charset="-128"/>
                          <a:ea typeface="BIZ UDPゴシック" panose="020B0400000000000000" pitchFamily="50" charset="-128"/>
                        </a:rPr>
                        <a:t>３</a:t>
                      </a:r>
                      <a:r>
                        <a:rPr kumimoji="1" lang="en-US" altLang="ja-JP" sz="1800" dirty="0" smtClean="0">
                          <a:latin typeface="BIZ UDPゴシック" panose="020B0400000000000000" pitchFamily="50" charset="-128"/>
                          <a:ea typeface="BIZ UDPゴシック" panose="020B0400000000000000" pitchFamily="50" charset="-128"/>
                        </a:rPr>
                        <a:t>00,000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300,000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3"/>
                  </a:ext>
                </a:extLst>
              </a:tr>
              <a:tr h="315064">
                <a:tc>
                  <a:txBody>
                    <a:bodyPr/>
                    <a:lstStyle/>
                    <a:p>
                      <a:r>
                        <a:rPr kumimoji="1" lang="ja-JP" altLang="en-US" sz="1800" dirty="0">
                          <a:latin typeface="BIZ UDPゴシック" panose="020B0400000000000000" pitchFamily="50" charset="-128"/>
                          <a:ea typeface="BIZ UDPゴシック" panose="020B0400000000000000" pitchFamily="50" charset="-128"/>
                        </a:rPr>
                        <a:t>　　　賛助会員受取会費</a:t>
                      </a:r>
                      <a:endParaRPr kumimoji="1" lang="en-US" altLang="ja-JP"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a:latin typeface="BIZ UDPゴシック" panose="020B0400000000000000" pitchFamily="50" charset="-128"/>
                          <a:ea typeface="BIZ UDPゴシック" panose="020B0400000000000000" pitchFamily="50" charset="-128"/>
                        </a:rPr>
                        <a:t>100,000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100,000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4"/>
                  </a:ext>
                </a:extLst>
              </a:tr>
              <a:tr h="123800">
                <a:tc>
                  <a:txBody>
                    <a:bodyPr/>
                    <a:lstStyle/>
                    <a:p>
                      <a:r>
                        <a:rPr kumimoji="1" lang="ja-JP" altLang="en-US" sz="1800" dirty="0">
                          <a:latin typeface="BIZ UDPゴシック" panose="020B0400000000000000" pitchFamily="50" charset="-128"/>
                          <a:ea typeface="BIZ UDPゴシック" panose="020B0400000000000000" pitchFamily="50" charset="-128"/>
                        </a:rPr>
                        <a:t>　２．受取寄付金</a:t>
                      </a: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1,000,000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500,000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500,000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5"/>
                  </a:ext>
                </a:extLst>
              </a:tr>
              <a:tr h="14856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　</a:t>
                      </a:r>
                      <a:r>
                        <a:rPr kumimoji="1" lang="zh-TW" altLang="en-US" sz="1800" dirty="0">
                          <a:latin typeface="BIZ UDPゴシック" panose="020B0400000000000000" pitchFamily="50" charset="-128"/>
                          <a:ea typeface="BIZ UDPゴシック" panose="020B0400000000000000" pitchFamily="50" charset="-128"/>
                        </a:rPr>
                        <a:t>３．受取補助金</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lang="en-US" altLang="ja-JP" sz="1800" dirty="0" smtClean="0">
                          <a:latin typeface="BIZ UDPゴシック" panose="020B0400000000000000" pitchFamily="50" charset="-128"/>
                          <a:ea typeface="BIZ UDPゴシック" panose="020B0400000000000000" pitchFamily="50" charset="-128"/>
                        </a:rPr>
                        <a:t>500,000</a:t>
                      </a:r>
                      <a:endParaRPr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lang="en-US" altLang="ja-JP" sz="1800" dirty="0" smtClean="0">
                          <a:latin typeface="BIZ UDPゴシック" panose="020B0400000000000000" pitchFamily="50" charset="-128"/>
                          <a:ea typeface="BIZ UDPゴシック" panose="020B0400000000000000" pitchFamily="50" charset="-128"/>
                        </a:rPr>
                        <a:t>500,000</a:t>
                      </a:r>
                      <a:endParaRPr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BIZ UDPゴシック" panose="020B0400000000000000" pitchFamily="50" charset="-128"/>
                          <a:ea typeface="BIZ UDPゴシック" panose="020B0400000000000000" pitchFamily="50" charset="-128"/>
                        </a:rPr>
                        <a:t>0</a:t>
                      </a:r>
                      <a:endParaRPr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6"/>
                  </a:ext>
                </a:extLst>
              </a:tr>
              <a:tr h="0">
                <a:tc>
                  <a:txBody>
                    <a:bodyPr/>
                    <a:lstStyle/>
                    <a:p>
                      <a:r>
                        <a:rPr kumimoji="1" lang="ja-JP" altLang="en-US" sz="1800" dirty="0">
                          <a:latin typeface="BIZ UDPゴシック" panose="020B0400000000000000" pitchFamily="50" charset="-128"/>
                          <a:ea typeface="BIZ UDPゴシック" panose="020B0400000000000000" pitchFamily="50" charset="-128"/>
                        </a:rPr>
                        <a:t>　</a:t>
                      </a:r>
                      <a:r>
                        <a:rPr kumimoji="1" lang="zh-TW" altLang="en-US" sz="1800" dirty="0">
                          <a:latin typeface="BIZ UDPゴシック" panose="020B0400000000000000" pitchFamily="50" charset="-128"/>
                          <a:ea typeface="BIZ UDPゴシック" panose="020B0400000000000000" pitchFamily="50" charset="-128"/>
                        </a:rPr>
                        <a:t>４．事業収益</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10,000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a:latin typeface="BIZ UDPゴシック" panose="020B0400000000000000" pitchFamily="50" charset="-128"/>
                          <a:ea typeface="BIZ UDPゴシック" panose="020B0400000000000000" pitchFamily="50" charset="-128"/>
                        </a:rPr>
                        <a:t>100,000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ja-JP" altLang="en-US" sz="1800" dirty="0" smtClean="0">
                          <a:latin typeface="BIZ UDPゴシック" panose="020B0400000000000000" pitchFamily="50" charset="-128"/>
                          <a:ea typeface="BIZ UDPゴシック" panose="020B0400000000000000" pitchFamily="50" charset="-128"/>
                        </a:rPr>
                        <a:t>△</a:t>
                      </a:r>
                      <a:r>
                        <a:rPr lang="ja-JP" altLang="en-US" sz="1800" baseline="0" dirty="0" smtClean="0">
                          <a:latin typeface="BIZ UDPゴシック" panose="020B0400000000000000" pitchFamily="50" charset="-128"/>
                          <a:ea typeface="BIZ UDPゴシック" panose="020B0400000000000000" pitchFamily="50" charset="-128"/>
                        </a:rPr>
                        <a:t> </a:t>
                      </a:r>
                      <a:r>
                        <a:rPr lang="en-US" altLang="ja-JP" sz="1800" dirty="0" smtClean="0">
                          <a:latin typeface="BIZ UDPゴシック" panose="020B0400000000000000" pitchFamily="50" charset="-128"/>
                          <a:ea typeface="BIZ UDPゴシック" panose="020B0400000000000000" pitchFamily="50" charset="-128"/>
                        </a:rPr>
                        <a:t>9</a:t>
                      </a:r>
                      <a:r>
                        <a:rPr kumimoji="1" lang="en-US" altLang="ja-JP" sz="1800" dirty="0" smtClean="0">
                          <a:latin typeface="BIZ UDPゴシック" panose="020B0400000000000000" pitchFamily="50" charset="-128"/>
                          <a:ea typeface="BIZ UDPゴシック" panose="020B0400000000000000" pitchFamily="50" charset="-128"/>
                        </a:rPr>
                        <a:t>0,00</a:t>
                      </a:r>
                      <a:r>
                        <a:rPr lang="en-US" altLang="ja-JP" sz="1800" dirty="0" smtClean="0">
                          <a:latin typeface="BIZ UDPゴシック" panose="020B0400000000000000" pitchFamily="50" charset="-128"/>
                          <a:ea typeface="BIZ UDPゴシック" panose="020B0400000000000000" pitchFamily="50" charset="-128"/>
                        </a:rPr>
                        <a:t>0</a:t>
                      </a:r>
                      <a:endParaRPr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7"/>
                  </a:ext>
                </a:extLst>
              </a:tr>
              <a:tr h="126072">
                <a:tc>
                  <a:txBody>
                    <a:bodyPr/>
                    <a:lstStyle/>
                    <a:p>
                      <a:r>
                        <a:rPr kumimoji="1" lang="ja-JP" altLang="en-US" sz="1800" dirty="0">
                          <a:latin typeface="BIZ UDPゴシック" panose="020B0400000000000000" pitchFamily="50" charset="-128"/>
                          <a:ea typeface="BIZ UDPゴシック" panose="020B0400000000000000" pitchFamily="50" charset="-128"/>
                        </a:rPr>
                        <a:t>　５．その他収益</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BIZ UDPゴシック" panose="020B0400000000000000" pitchFamily="50" charset="-128"/>
                          <a:ea typeface="BIZ UDPゴシック" panose="020B0400000000000000" pitchFamily="50" charset="-128"/>
                        </a:rPr>
                        <a:t>20,000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BIZ UDPゴシック" panose="020B0400000000000000" pitchFamily="50" charset="-128"/>
                          <a:ea typeface="BIZ UDPゴシック" panose="020B0400000000000000" pitchFamily="50" charset="-128"/>
                        </a:rPr>
                        <a:t>20,000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BIZ UDPゴシック" panose="020B0400000000000000" pitchFamily="50" charset="-128"/>
                          <a:ea typeface="BIZ UDPゴシック" panose="020B0400000000000000" pitchFamily="50" charset="-128"/>
                        </a:rPr>
                        <a:t>0</a:t>
                      </a:r>
                      <a:endParaRPr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8"/>
                  </a:ext>
                </a:extLst>
              </a:tr>
              <a:tr h="150832">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経常収益計</a:t>
                      </a: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1,930,000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1,520,000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410,000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9"/>
                  </a:ext>
                </a:extLst>
              </a:tr>
            </a:tbl>
          </a:graphicData>
        </a:graphic>
      </p:graphicFrame>
      <p:sp>
        <p:nvSpPr>
          <p:cNvPr id="10" name="コンテンツ プレースホルダー 9"/>
          <p:cNvSpPr>
            <a:spLocks noGrp="1"/>
          </p:cNvSpPr>
          <p:nvPr>
            <p:ph idx="1"/>
          </p:nvPr>
        </p:nvSpPr>
        <p:spPr>
          <a:xfrm>
            <a:off x="827584" y="2564904"/>
            <a:ext cx="7408333" cy="3450696"/>
          </a:xfrm>
        </p:spPr>
        <p:txBody>
          <a:bodyPr/>
          <a:lstStyle/>
          <a:p>
            <a:pPr marL="0" indent="0">
              <a:buNone/>
            </a:pPr>
            <a:r>
              <a:rPr kumimoji="1" lang="ja-JP" altLang="en-US" dirty="0"/>
              <a:t>　</a:t>
            </a:r>
          </a:p>
        </p:txBody>
      </p:sp>
    </p:spTree>
    <p:extLst>
      <p:ext uri="{BB962C8B-B14F-4D97-AF65-F5344CB8AC3E}">
        <p14:creationId xmlns:p14="http://schemas.microsoft.com/office/powerpoint/2010/main" val="27104466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rmAutofit fontScale="90000"/>
          </a:bodyPr>
          <a:lstStyle/>
          <a:p>
            <a:pPr algn="l"/>
            <a:r>
              <a:rPr lang="zh-TW" altLang="en-US" sz="2400" dirty="0"/>
              <a:t>第４号議案</a:t>
            </a:r>
            <a:r>
              <a:rPr lang="ja-JP" altLang="en-US" sz="2400" dirty="0"/>
              <a:t>　</a:t>
            </a:r>
            <a:r>
              <a:rPr lang="zh-TW" altLang="en-US" sz="3600" dirty="0" smtClean="0"/>
              <a:t>令和</a:t>
            </a:r>
            <a:r>
              <a:rPr lang="ja-JP" altLang="en-US" sz="3600" dirty="0"/>
              <a:t>７</a:t>
            </a:r>
            <a:r>
              <a:rPr lang="zh-TW" altLang="en-US" sz="3600" dirty="0" smtClean="0"/>
              <a:t>年度</a:t>
            </a:r>
            <a:r>
              <a:rPr lang="zh-TW" altLang="en-US" sz="3600" dirty="0"/>
              <a:t>　収支予算書（案）</a:t>
            </a:r>
            <a:r>
              <a:rPr lang="zh-TW" altLang="en-US" sz="2400" dirty="0"/>
              <a:t>（抜粋）</a:t>
            </a:r>
            <a:r>
              <a:rPr lang="ja-JP" altLang="en-US" sz="2400" dirty="0" smtClean="0"/>
              <a:t>－２</a:t>
            </a:r>
            <a:r>
              <a:rPr lang="en-US" altLang="zh-TW" sz="2400" dirty="0" smtClean="0"/>
              <a:t/>
            </a:r>
            <a:br>
              <a:rPr lang="en-US" altLang="zh-TW" sz="2400" dirty="0" smtClean="0"/>
            </a:br>
            <a:r>
              <a:rPr lang="en-US" altLang="zh-TW" sz="2400" dirty="0" smtClean="0"/>
              <a:t/>
            </a:r>
            <a:br>
              <a:rPr lang="en-US" altLang="zh-TW" sz="2400" dirty="0" smtClean="0"/>
            </a:br>
            <a:endParaRPr kumimoji="1" lang="ja-JP" altLang="en-US" sz="1200" dirty="0"/>
          </a:p>
        </p:txBody>
      </p:sp>
      <p:graphicFrame>
        <p:nvGraphicFramePr>
          <p:cNvPr id="9" name="表 8"/>
          <p:cNvGraphicFramePr>
            <a:graphicFrameLocks noGrp="1"/>
          </p:cNvGraphicFramePr>
          <p:nvPr>
            <p:extLst>
              <p:ext uri="{D42A27DB-BD31-4B8C-83A1-F6EECF244321}">
                <p14:modId xmlns:p14="http://schemas.microsoft.com/office/powerpoint/2010/main" val="3963088416"/>
              </p:ext>
            </p:extLst>
          </p:nvPr>
        </p:nvGraphicFramePr>
        <p:xfrm>
          <a:off x="827584" y="1700808"/>
          <a:ext cx="7704856" cy="4632960"/>
        </p:xfrm>
        <a:graphic>
          <a:graphicData uri="http://schemas.openxmlformats.org/drawingml/2006/table">
            <a:tbl>
              <a:tblPr firstRow="1" bandRow="1">
                <a:tableStyleId>{5C22544A-7EE6-4342-B048-85BDC9FD1C3A}</a:tableStyleId>
              </a:tblPr>
              <a:tblGrid>
                <a:gridCol w="2664296">
                  <a:extLst>
                    <a:ext uri="{9D8B030D-6E8A-4147-A177-3AD203B41FA5}">
                      <a16:colId xmlns:a16="http://schemas.microsoft.com/office/drawing/2014/main" xmlns="" val="20000"/>
                    </a:ext>
                  </a:extLst>
                </a:gridCol>
                <a:gridCol w="1728192">
                  <a:extLst>
                    <a:ext uri="{9D8B030D-6E8A-4147-A177-3AD203B41FA5}">
                      <a16:colId xmlns:a16="http://schemas.microsoft.com/office/drawing/2014/main" xmlns="" val="20001"/>
                    </a:ext>
                  </a:extLst>
                </a:gridCol>
                <a:gridCol w="1656184">
                  <a:extLst>
                    <a:ext uri="{9D8B030D-6E8A-4147-A177-3AD203B41FA5}">
                      <a16:colId xmlns:a16="http://schemas.microsoft.com/office/drawing/2014/main" xmlns="" val="20002"/>
                    </a:ext>
                  </a:extLst>
                </a:gridCol>
                <a:gridCol w="1656184">
                  <a:extLst>
                    <a:ext uri="{9D8B030D-6E8A-4147-A177-3AD203B41FA5}">
                      <a16:colId xmlns:a16="http://schemas.microsoft.com/office/drawing/2014/main" xmlns="" val="20003"/>
                    </a:ext>
                  </a:extLst>
                </a:gridCol>
              </a:tblGrid>
              <a:tr h="14401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科目</a:t>
                      </a:r>
                      <a:endParaRPr kumimoji="1" lang="en-US" altLang="ja-JP" sz="16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ja-JP" altLang="en-US" sz="1600" dirty="0">
                          <a:latin typeface="BIZ UDPゴシック" panose="020B0400000000000000" pitchFamily="50" charset="-128"/>
                          <a:ea typeface="BIZ UDPゴシック" panose="020B0400000000000000" pitchFamily="50" charset="-128"/>
                        </a:rPr>
                        <a:t>予算額</a:t>
                      </a:r>
                    </a:p>
                  </a:txBody>
                  <a:tcPr/>
                </a:tc>
                <a:tc>
                  <a:txBody>
                    <a:bodyPr/>
                    <a:lstStyle/>
                    <a:p>
                      <a:pPr algn="ctr"/>
                      <a:r>
                        <a:rPr kumimoji="1" lang="zh-TW" altLang="en-US" sz="1600" dirty="0">
                          <a:latin typeface="BIZ UDPゴシック" panose="020B0400000000000000" pitchFamily="50" charset="-128"/>
                          <a:ea typeface="BIZ UDPゴシック" panose="020B0400000000000000" pitchFamily="50" charset="-128"/>
                        </a:rPr>
                        <a:t>前年度予算額</a:t>
                      </a:r>
                      <a:endParaRPr kumimoji="1" lang="ja-JP" altLang="en-US" sz="1600" dirty="0">
                        <a:latin typeface="BIZ UDPゴシック" panose="020B0400000000000000" pitchFamily="50" charset="-128"/>
                        <a:ea typeface="BIZ UDPゴシック" panose="020B0400000000000000" pitchFamily="50" charset="-12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差異</a:t>
                      </a:r>
                    </a:p>
                  </a:txBody>
                  <a:tcPr/>
                </a:tc>
                <a:extLst>
                  <a:ext uri="{0D108BD9-81ED-4DB2-BD59-A6C34878D82A}">
                    <a16:rowId xmlns:a16="http://schemas.microsoft.com/office/drawing/2014/main" xmlns="" val="10000"/>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a:latin typeface="BIZ UDPゴシック" panose="020B0400000000000000" pitchFamily="50" charset="-128"/>
                          <a:ea typeface="BIZ UDPゴシック" panose="020B0400000000000000" pitchFamily="50" charset="-128"/>
                        </a:rPr>
                        <a:t>Ⅱ</a:t>
                      </a:r>
                      <a:r>
                        <a:rPr kumimoji="1" lang="ja-JP" altLang="en-US" sz="1800" dirty="0">
                          <a:latin typeface="BIZ UDPゴシック" panose="020B0400000000000000" pitchFamily="50" charset="-128"/>
                          <a:ea typeface="BIZ UDPゴシック" panose="020B0400000000000000" pitchFamily="50" charset="-128"/>
                        </a:rPr>
                        <a:t>　経常費用</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1"/>
                  </a:ext>
                </a:extLst>
              </a:tr>
              <a:tr h="1215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　１．事業費</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2,030,000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1,680,000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350,000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2"/>
                  </a:ext>
                </a:extLst>
              </a:tr>
              <a:tr h="1462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　</a:t>
                      </a:r>
                      <a:r>
                        <a:rPr kumimoji="1" lang="zh-TW" altLang="en-US" sz="1800" dirty="0">
                          <a:latin typeface="BIZ UDPゴシック" panose="020B0400000000000000" pitchFamily="50" charset="-128"/>
                          <a:ea typeface="BIZ UDPゴシック" panose="020B0400000000000000" pitchFamily="50" charset="-128"/>
                        </a:rPr>
                        <a:t>（１）人件費</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3"/>
                  </a:ext>
                </a:extLst>
              </a:tr>
              <a:tr h="315064">
                <a:tc>
                  <a:txBody>
                    <a:bodyPr/>
                    <a:lstStyle/>
                    <a:p>
                      <a:r>
                        <a:rPr kumimoji="1" lang="ja-JP" altLang="en-US" sz="1800" dirty="0">
                          <a:latin typeface="BIZ UDPゴシック" panose="020B0400000000000000" pitchFamily="50" charset="-128"/>
                          <a:ea typeface="BIZ UDPゴシック" panose="020B0400000000000000" pitchFamily="50" charset="-128"/>
                        </a:rPr>
                        <a:t>　（２）その他経費</a:t>
                      </a:r>
                      <a:endParaRPr kumimoji="1" lang="en-US" altLang="ja-JP"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1,680,000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1,680,000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4"/>
                  </a:ext>
                </a:extLst>
              </a:tr>
              <a:tr h="123800">
                <a:tc>
                  <a:txBody>
                    <a:bodyPr/>
                    <a:lstStyle/>
                    <a:p>
                      <a:r>
                        <a:rPr kumimoji="1" lang="ja-JP" altLang="en-US" sz="1800" dirty="0">
                          <a:latin typeface="BIZ UDPゴシック" panose="020B0400000000000000" pitchFamily="50" charset="-128"/>
                          <a:ea typeface="BIZ UDPゴシック" panose="020B0400000000000000" pitchFamily="50" charset="-128"/>
                        </a:rPr>
                        <a:t>　　　会議費</a:t>
                      </a:r>
                    </a:p>
                  </a:txBody>
                  <a:tcPr/>
                </a:tc>
                <a:tc>
                  <a:txBody>
                    <a:bodyPr/>
                    <a:lstStyle/>
                    <a:p>
                      <a:pPr algn="r"/>
                      <a:r>
                        <a:rPr kumimoji="1" lang="en-US" altLang="ja-JP" sz="1800" dirty="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5"/>
                  </a:ext>
                </a:extLst>
              </a:tr>
              <a:tr h="14856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　　　旅費交通費</a:t>
                      </a:r>
                    </a:p>
                  </a:txBody>
                  <a:tcPr/>
                </a:tc>
                <a:tc>
                  <a:txBody>
                    <a:bodyPr/>
                    <a:lstStyle/>
                    <a:p>
                      <a:pPr algn="r"/>
                      <a:r>
                        <a:rPr lang="en-US" altLang="ja-JP" sz="1800" dirty="0" smtClean="0">
                          <a:latin typeface="BIZ UDPゴシック" panose="020B0400000000000000" pitchFamily="50" charset="-128"/>
                          <a:ea typeface="BIZ UDPゴシック" panose="020B0400000000000000" pitchFamily="50" charset="-128"/>
                        </a:rPr>
                        <a:t>10,</a:t>
                      </a:r>
                      <a:r>
                        <a:rPr lang="ja-JP" altLang="en-US" sz="1800" dirty="0" smtClean="0">
                          <a:latin typeface="BIZ UDPゴシック" panose="020B0400000000000000" pitchFamily="50" charset="-128"/>
                          <a:ea typeface="BIZ UDPゴシック" panose="020B0400000000000000" pitchFamily="50" charset="-128"/>
                        </a:rPr>
                        <a:t>００</a:t>
                      </a:r>
                      <a:r>
                        <a:rPr lang="en-US" altLang="ja-JP" sz="1800" dirty="0" smtClean="0">
                          <a:latin typeface="BIZ UDPゴシック" panose="020B0400000000000000" pitchFamily="50" charset="-128"/>
                          <a:ea typeface="BIZ UDPゴシック" panose="020B0400000000000000" pitchFamily="50" charset="-128"/>
                        </a:rPr>
                        <a:t>0</a:t>
                      </a:r>
                      <a:endParaRPr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lang="en-US" altLang="ja-JP" sz="1800" dirty="0" smtClean="0">
                          <a:latin typeface="BIZ UDPゴシック" panose="020B0400000000000000" pitchFamily="50" charset="-128"/>
                          <a:ea typeface="BIZ UDPゴシック" panose="020B0400000000000000" pitchFamily="50" charset="-128"/>
                        </a:rPr>
                        <a:t>10,</a:t>
                      </a:r>
                      <a:r>
                        <a:rPr lang="ja-JP" altLang="en-US" sz="1800" dirty="0" smtClean="0">
                          <a:latin typeface="BIZ UDPゴシック" panose="020B0400000000000000" pitchFamily="50" charset="-128"/>
                          <a:ea typeface="BIZ UDPゴシック" panose="020B0400000000000000" pitchFamily="50" charset="-128"/>
                        </a:rPr>
                        <a:t>００</a:t>
                      </a:r>
                      <a:r>
                        <a:rPr lang="en-US" altLang="ja-JP" sz="1800" dirty="0" smtClean="0">
                          <a:latin typeface="BIZ UDPゴシック" panose="020B0400000000000000" pitchFamily="50" charset="-128"/>
                          <a:ea typeface="BIZ UDPゴシック" panose="020B0400000000000000" pitchFamily="50" charset="-128"/>
                        </a:rPr>
                        <a:t>0</a:t>
                      </a:r>
                      <a:endParaRPr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0</a:t>
                      </a:r>
                      <a:endParaRPr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6"/>
                  </a:ext>
                </a:extLst>
              </a:tr>
              <a:tr h="0">
                <a:tc>
                  <a:txBody>
                    <a:bodyPr/>
                    <a:lstStyle/>
                    <a:p>
                      <a:r>
                        <a:rPr kumimoji="1" lang="ja-JP" altLang="en-US" sz="1800" dirty="0">
                          <a:latin typeface="BIZ UDPゴシック" panose="020B0400000000000000" pitchFamily="50" charset="-128"/>
                          <a:ea typeface="BIZ UDPゴシック" panose="020B0400000000000000" pitchFamily="50" charset="-128"/>
                        </a:rPr>
                        <a:t>　　　学習支援団体等に</a:t>
                      </a:r>
                      <a:endParaRPr kumimoji="1" lang="en-US" altLang="ja-JP" sz="1800" dirty="0">
                        <a:latin typeface="BIZ UDPゴシック" panose="020B0400000000000000" pitchFamily="50" charset="-128"/>
                        <a:ea typeface="BIZ UDPゴシック" panose="020B0400000000000000" pitchFamily="50" charset="-128"/>
                      </a:endParaRPr>
                    </a:p>
                    <a:p>
                      <a:r>
                        <a:rPr kumimoji="1" lang="ja-JP" altLang="en-US" sz="1800" dirty="0">
                          <a:latin typeface="BIZ UDPゴシック" panose="020B0400000000000000" pitchFamily="50" charset="-128"/>
                          <a:ea typeface="BIZ UDPゴシック" panose="020B0400000000000000" pitchFamily="50" charset="-128"/>
                        </a:rPr>
                        <a:t>　　　対する支援金</a:t>
                      </a:r>
                    </a:p>
                  </a:txBody>
                  <a:tcPr/>
                </a:tc>
                <a:tc>
                  <a:txBody>
                    <a:bodyPr/>
                    <a:lstStyle/>
                    <a:p>
                      <a:pPr algn="r"/>
                      <a:r>
                        <a:rPr kumimoji="1" lang="en-US" altLang="ja-JP" sz="1800" dirty="0">
                          <a:latin typeface="BIZ UDPゴシック" panose="020B0400000000000000" pitchFamily="50" charset="-128"/>
                          <a:ea typeface="BIZ UDPゴシック" panose="020B0400000000000000" pitchFamily="50" charset="-128"/>
                        </a:rPr>
                        <a:t>1,000,000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a:latin typeface="BIZ UDPゴシック" panose="020B0400000000000000" pitchFamily="50" charset="-128"/>
                          <a:ea typeface="BIZ UDPゴシック" panose="020B0400000000000000" pitchFamily="50" charset="-128"/>
                        </a:rPr>
                        <a:t>1,000,000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1800" dirty="0">
                          <a:latin typeface="BIZ UDPゴシック" panose="020B0400000000000000" pitchFamily="50" charset="-128"/>
                          <a:ea typeface="BIZ UDPゴシック" panose="020B0400000000000000" pitchFamily="50" charset="-128"/>
                        </a:rPr>
                        <a:t>0</a:t>
                      </a:r>
                      <a:endParaRPr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7"/>
                  </a:ext>
                </a:extLst>
              </a:tr>
              <a:tr h="126072">
                <a:tc>
                  <a:txBody>
                    <a:bodyPr/>
                    <a:lstStyle/>
                    <a:p>
                      <a:r>
                        <a:rPr kumimoji="1" lang="ja-JP" altLang="en-US" sz="1800" dirty="0">
                          <a:latin typeface="BIZ UDPゴシック" panose="020B0400000000000000" pitchFamily="50" charset="-128"/>
                          <a:ea typeface="BIZ UDPゴシック" panose="020B0400000000000000" pitchFamily="50" charset="-128"/>
                        </a:rPr>
                        <a:t>　　　印刷製本費</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10,000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10,000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BIZ UDPゴシック" panose="020B0400000000000000" pitchFamily="50" charset="-128"/>
                          <a:ea typeface="BIZ UDPゴシック" panose="020B0400000000000000" pitchFamily="50" charset="-128"/>
                        </a:rPr>
                        <a:t>0</a:t>
                      </a:r>
                      <a:endParaRPr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8"/>
                  </a:ext>
                </a:extLst>
              </a:tr>
              <a:tr h="1508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　　　通信運搬費</a:t>
                      </a:r>
                    </a:p>
                  </a:txBody>
                  <a:tcPr/>
                </a:tc>
                <a:tc>
                  <a:txBody>
                    <a:bodyPr/>
                    <a:lstStyle/>
                    <a:p>
                      <a:pPr algn="r"/>
                      <a:r>
                        <a:rPr kumimoji="1" lang="en-US" altLang="ja-JP" sz="1800" dirty="0">
                          <a:latin typeface="BIZ UDPゴシック" panose="020B0400000000000000" pitchFamily="50" charset="-128"/>
                          <a:ea typeface="BIZ UDPゴシック" panose="020B0400000000000000" pitchFamily="50" charset="-128"/>
                        </a:rPr>
                        <a:t>1</a:t>
                      </a:r>
                      <a:r>
                        <a:rPr kumimoji="1" lang="en-US" altLang="ja-JP" sz="1800" dirty="0" smtClean="0">
                          <a:latin typeface="BIZ UDPゴシック" panose="020B0400000000000000" pitchFamily="50" charset="-128"/>
                          <a:ea typeface="BIZ UDPゴシック" panose="020B0400000000000000" pitchFamily="50" charset="-128"/>
                        </a:rPr>
                        <a:t>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a:latin typeface="BIZ UDPゴシック" panose="020B0400000000000000" pitchFamily="50" charset="-128"/>
                          <a:ea typeface="BIZ UDPゴシック" panose="020B0400000000000000" pitchFamily="50" charset="-128"/>
                        </a:rPr>
                        <a:t>1</a:t>
                      </a:r>
                      <a:r>
                        <a:rPr kumimoji="1" lang="en-US" altLang="ja-JP" sz="1800" dirty="0" smtClean="0">
                          <a:latin typeface="BIZ UDPゴシック" panose="020B0400000000000000" pitchFamily="50" charset="-128"/>
                          <a:ea typeface="BIZ UDPゴシック" panose="020B0400000000000000" pitchFamily="50" charset="-128"/>
                        </a:rPr>
                        <a:t>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0</a:t>
                      </a:r>
                      <a:r>
                        <a:rPr kumimoji="1" lang="ja-JP" altLang="en-US" sz="1800" dirty="0">
                          <a:latin typeface="BIZ UDPゴシック" panose="020B0400000000000000" pitchFamily="50" charset="-128"/>
                          <a:ea typeface="BIZ UDPゴシック" panose="020B0400000000000000" pitchFamily="50" charset="-128"/>
                        </a:rPr>
                        <a:t>　</a:t>
                      </a:r>
                    </a:p>
                  </a:txBody>
                  <a:tcPr/>
                </a:tc>
                <a:extLst>
                  <a:ext uri="{0D108BD9-81ED-4DB2-BD59-A6C34878D82A}">
                    <a16:rowId xmlns:a16="http://schemas.microsoft.com/office/drawing/2014/main" xmlns="" val="10009"/>
                  </a:ext>
                </a:extLst>
              </a:tr>
              <a:tr h="0">
                <a:tc>
                  <a:txBody>
                    <a:bodyPr/>
                    <a:lstStyle/>
                    <a:p>
                      <a:r>
                        <a:rPr kumimoji="1" lang="ja-JP" altLang="en-US" sz="1800" dirty="0">
                          <a:latin typeface="BIZ UDPゴシック" panose="020B0400000000000000" pitchFamily="50" charset="-128"/>
                          <a:ea typeface="BIZ UDPゴシック" panose="020B0400000000000000" pitchFamily="50" charset="-128"/>
                        </a:rPr>
                        <a:t>　　　諸謝金</a:t>
                      </a: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600,000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600,000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10"/>
                  </a:ext>
                </a:extLst>
              </a:tr>
              <a:tr h="128344">
                <a:tc>
                  <a:txBody>
                    <a:bodyPr/>
                    <a:lstStyle/>
                    <a:p>
                      <a:r>
                        <a:rPr kumimoji="1" lang="ja-JP" altLang="en-US" sz="1800" dirty="0">
                          <a:latin typeface="BIZ UDPゴシック" panose="020B0400000000000000" pitchFamily="50" charset="-128"/>
                          <a:ea typeface="BIZ UDPゴシック" panose="020B0400000000000000" pitchFamily="50" charset="-128"/>
                        </a:rPr>
                        <a:t>　　　雑費</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400,000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50,000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BIZ UDPゴシック" panose="020B0400000000000000" pitchFamily="50" charset="-128"/>
                          <a:ea typeface="BIZ UDPゴシック" panose="020B0400000000000000" pitchFamily="50" charset="-128"/>
                        </a:rPr>
                        <a:t>35</a:t>
                      </a:r>
                      <a:r>
                        <a:rPr kumimoji="1" lang="en-US" altLang="ja-JP" sz="1800" dirty="0" smtClean="0">
                          <a:latin typeface="BIZ UDPゴシック" panose="020B0400000000000000" pitchFamily="50" charset="-128"/>
                          <a:ea typeface="BIZ UDPゴシック" panose="020B0400000000000000" pitchFamily="50" charset="-128"/>
                        </a:rPr>
                        <a:t>0,000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11"/>
                  </a:ext>
                </a:extLst>
              </a:tr>
            </a:tbl>
          </a:graphicData>
        </a:graphic>
      </p:graphicFrame>
      <p:sp>
        <p:nvSpPr>
          <p:cNvPr id="10" name="コンテンツ プレースホルダー 9"/>
          <p:cNvSpPr>
            <a:spLocks noGrp="1"/>
          </p:cNvSpPr>
          <p:nvPr>
            <p:ph idx="1"/>
          </p:nvPr>
        </p:nvSpPr>
        <p:spPr>
          <a:xfrm>
            <a:off x="827584" y="2708920"/>
            <a:ext cx="7408333" cy="3450696"/>
          </a:xfrm>
        </p:spPr>
        <p:txBody>
          <a:bodyPr/>
          <a:lstStyle/>
          <a:p>
            <a:pPr marL="0" indent="0">
              <a:buNone/>
            </a:pPr>
            <a:r>
              <a:rPr kumimoji="1" lang="ja-JP" altLang="en-US" dirty="0"/>
              <a:t>　</a:t>
            </a:r>
          </a:p>
        </p:txBody>
      </p:sp>
    </p:spTree>
    <p:extLst>
      <p:ext uri="{BB962C8B-B14F-4D97-AF65-F5344CB8AC3E}">
        <p14:creationId xmlns:p14="http://schemas.microsoft.com/office/powerpoint/2010/main" val="26848239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rmAutofit fontScale="90000"/>
          </a:bodyPr>
          <a:lstStyle/>
          <a:p>
            <a:pPr algn="l"/>
            <a:r>
              <a:rPr lang="zh-TW" altLang="en-US" sz="2700" dirty="0"/>
              <a:t>第４号議案</a:t>
            </a:r>
            <a:r>
              <a:rPr lang="ja-JP" altLang="en-US" sz="2700" dirty="0"/>
              <a:t>　</a:t>
            </a:r>
            <a:r>
              <a:rPr lang="zh-TW" altLang="en-US" sz="3600" dirty="0" smtClean="0"/>
              <a:t>令和</a:t>
            </a:r>
            <a:r>
              <a:rPr lang="ja-JP" altLang="en-US" sz="3600" dirty="0"/>
              <a:t>７</a:t>
            </a:r>
            <a:r>
              <a:rPr lang="zh-TW" altLang="en-US" sz="3600" dirty="0" smtClean="0"/>
              <a:t>年度</a:t>
            </a:r>
            <a:r>
              <a:rPr lang="zh-TW" altLang="en-US" sz="3600" dirty="0"/>
              <a:t>　収支予算書（案）</a:t>
            </a:r>
            <a:r>
              <a:rPr lang="zh-TW" altLang="en-US" sz="2700" dirty="0"/>
              <a:t>（抜粋）</a:t>
            </a:r>
            <a:r>
              <a:rPr lang="ja-JP" altLang="en-US" sz="2700" dirty="0" smtClean="0"/>
              <a:t>－３</a:t>
            </a:r>
            <a:r>
              <a:rPr lang="en-US" altLang="zh-TW" sz="1050" dirty="0" smtClean="0"/>
              <a:t/>
            </a:r>
            <a:br>
              <a:rPr lang="en-US" altLang="zh-TW" sz="1050" dirty="0" smtClean="0"/>
            </a:br>
            <a:r>
              <a:rPr lang="en-US" altLang="zh-TW" sz="1050" dirty="0"/>
              <a:t/>
            </a:r>
            <a:br>
              <a:rPr lang="en-US" altLang="zh-TW" sz="1050" dirty="0"/>
            </a:br>
            <a:endParaRPr kumimoji="1" lang="ja-JP" altLang="en-US" sz="1300" dirty="0"/>
          </a:p>
        </p:txBody>
      </p:sp>
      <p:graphicFrame>
        <p:nvGraphicFramePr>
          <p:cNvPr id="9" name="表 8"/>
          <p:cNvGraphicFramePr>
            <a:graphicFrameLocks noGrp="1"/>
          </p:cNvGraphicFramePr>
          <p:nvPr>
            <p:extLst>
              <p:ext uri="{D42A27DB-BD31-4B8C-83A1-F6EECF244321}">
                <p14:modId xmlns:p14="http://schemas.microsoft.com/office/powerpoint/2010/main" val="4045113096"/>
              </p:ext>
            </p:extLst>
          </p:nvPr>
        </p:nvGraphicFramePr>
        <p:xfrm>
          <a:off x="755576" y="2060848"/>
          <a:ext cx="7704856" cy="4065201"/>
        </p:xfrm>
        <a:graphic>
          <a:graphicData uri="http://schemas.openxmlformats.org/drawingml/2006/table">
            <a:tbl>
              <a:tblPr firstRow="1" bandRow="1">
                <a:tableStyleId>{5C22544A-7EE6-4342-B048-85BDC9FD1C3A}</a:tableStyleId>
              </a:tblPr>
              <a:tblGrid>
                <a:gridCol w="2664296">
                  <a:extLst>
                    <a:ext uri="{9D8B030D-6E8A-4147-A177-3AD203B41FA5}">
                      <a16:colId xmlns:a16="http://schemas.microsoft.com/office/drawing/2014/main" xmlns="" val="20000"/>
                    </a:ext>
                  </a:extLst>
                </a:gridCol>
                <a:gridCol w="1728192">
                  <a:extLst>
                    <a:ext uri="{9D8B030D-6E8A-4147-A177-3AD203B41FA5}">
                      <a16:colId xmlns:a16="http://schemas.microsoft.com/office/drawing/2014/main" xmlns="" val="20001"/>
                    </a:ext>
                  </a:extLst>
                </a:gridCol>
                <a:gridCol w="1656184">
                  <a:extLst>
                    <a:ext uri="{9D8B030D-6E8A-4147-A177-3AD203B41FA5}">
                      <a16:colId xmlns:a16="http://schemas.microsoft.com/office/drawing/2014/main" xmlns="" val="20002"/>
                    </a:ext>
                  </a:extLst>
                </a:gridCol>
                <a:gridCol w="1656184">
                  <a:extLst>
                    <a:ext uri="{9D8B030D-6E8A-4147-A177-3AD203B41FA5}">
                      <a16:colId xmlns:a16="http://schemas.microsoft.com/office/drawing/2014/main" xmlns="" val="20003"/>
                    </a:ext>
                  </a:extLst>
                </a:gridCol>
              </a:tblGrid>
              <a:tr h="35524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科目</a:t>
                      </a:r>
                      <a:endParaRPr kumimoji="1" lang="en-US" altLang="ja-JP" sz="16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ja-JP" altLang="en-US" sz="1600" dirty="0">
                          <a:latin typeface="BIZ UDPゴシック" panose="020B0400000000000000" pitchFamily="50" charset="-128"/>
                          <a:ea typeface="BIZ UDPゴシック" panose="020B0400000000000000" pitchFamily="50" charset="-128"/>
                        </a:rPr>
                        <a:t>予算額</a:t>
                      </a:r>
                    </a:p>
                  </a:txBody>
                  <a:tcPr/>
                </a:tc>
                <a:tc>
                  <a:txBody>
                    <a:bodyPr/>
                    <a:lstStyle/>
                    <a:p>
                      <a:pPr algn="ctr"/>
                      <a:r>
                        <a:rPr kumimoji="1" lang="zh-TW" altLang="en-US" sz="1600" dirty="0">
                          <a:latin typeface="BIZ UDPゴシック" panose="020B0400000000000000" pitchFamily="50" charset="-128"/>
                          <a:ea typeface="BIZ UDPゴシック" panose="020B0400000000000000" pitchFamily="50" charset="-128"/>
                        </a:rPr>
                        <a:t>前年度予算額</a:t>
                      </a:r>
                      <a:endParaRPr kumimoji="1" lang="ja-JP" altLang="en-US" sz="1600" dirty="0">
                        <a:latin typeface="BIZ UDPゴシック" panose="020B0400000000000000" pitchFamily="50" charset="-128"/>
                        <a:ea typeface="BIZ UDPゴシック" panose="020B0400000000000000" pitchFamily="50" charset="-12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差異</a:t>
                      </a:r>
                    </a:p>
                  </a:txBody>
                  <a:tcPr/>
                </a:tc>
                <a:extLst>
                  <a:ext uri="{0D108BD9-81ED-4DB2-BD59-A6C34878D82A}">
                    <a16:rowId xmlns:a16="http://schemas.microsoft.com/office/drawing/2014/main" xmlns="" val="10000"/>
                  </a:ext>
                </a:extLst>
              </a:tr>
              <a:tr h="3875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a:latin typeface="BIZ UDPゴシック" panose="020B0400000000000000" pitchFamily="50" charset="-128"/>
                          <a:ea typeface="BIZ UDPゴシック" panose="020B0400000000000000" pitchFamily="50" charset="-128"/>
                        </a:rPr>
                        <a:t>Ⅱ</a:t>
                      </a:r>
                      <a:r>
                        <a:rPr kumimoji="1" lang="ja-JP" altLang="en-US" sz="1800" dirty="0">
                          <a:latin typeface="BIZ UDPゴシック" panose="020B0400000000000000" pitchFamily="50" charset="-128"/>
                          <a:ea typeface="BIZ UDPゴシック" panose="020B0400000000000000" pitchFamily="50" charset="-128"/>
                        </a:rPr>
                        <a:t>　経常費用</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2,160,000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1,770,000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BIZ UDPゴシック" panose="020B0400000000000000" pitchFamily="50" charset="-128"/>
                          <a:ea typeface="BIZ UDPゴシック" panose="020B0400000000000000" pitchFamily="50" charset="-128"/>
                        </a:rPr>
                        <a:t>390,000</a:t>
                      </a:r>
                      <a:endParaRPr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1"/>
                  </a:ext>
                </a:extLst>
              </a:tr>
              <a:tr h="3875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　１．事業費</a:t>
                      </a:r>
                      <a:endParaRPr kumimoji="1" lang="en-US" altLang="ja-JP" sz="1800" dirty="0">
                        <a:latin typeface="BIZ UDPゴシック" panose="020B0400000000000000" pitchFamily="50" charset="-128"/>
                        <a:ea typeface="BIZ UDPゴシック" panose="020B04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　　（内訳は前ページの通り）</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2,030,000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1,680,000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350,000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2"/>
                  </a:ext>
                </a:extLst>
              </a:tr>
              <a:tr h="3875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　２．管理費</a:t>
                      </a: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130,000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90,000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40,000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3"/>
                  </a:ext>
                </a:extLst>
              </a:tr>
              <a:tr h="387544">
                <a:tc>
                  <a:txBody>
                    <a:bodyPr/>
                    <a:lstStyle/>
                    <a:p>
                      <a:r>
                        <a:rPr kumimoji="1" lang="ja-JP" altLang="en-US" sz="1800" dirty="0">
                          <a:latin typeface="BIZ UDPゴシック" panose="020B0400000000000000" pitchFamily="50" charset="-128"/>
                          <a:ea typeface="BIZ UDPゴシック" panose="020B0400000000000000" pitchFamily="50" charset="-128"/>
                        </a:rPr>
                        <a:t>　</a:t>
                      </a:r>
                      <a:r>
                        <a:rPr kumimoji="1" lang="zh-TW" altLang="en-US" sz="1800" dirty="0">
                          <a:latin typeface="BIZ UDPゴシック" panose="020B0400000000000000" pitchFamily="50" charset="-128"/>
                          <a:ea typeface="BIZ UDPゴシック" panose="020B0400000000000000" pitchFamily="50" charset="-128"/>
                        </a:rPr>
                        <a:t>（１）人件費</a:t>
                      </a:r>
                      <a:endParaRPr kumimoji="1" lang="en-US" altLang="ja-JP"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4"/>
                  </a:ext>
                </a:extLst>
              </a:tr>
              <a:tr h="387544">
                <a:tc>
                  <a:txBody>
                    <a:bodyPr/>
                    <a:lstStyle/>
                    <a:p>
                      <a:r>
                        <a:rPr kumimoji="1" lang="ja-JP" altLang="en-US" sz="1800" dirty="0">
                          <a:latin typeface="BIZ UDPゴシック" panose="020B0400000000000000" pitchFamily="50" charset="-128"/>
                          <a:ea typeface="BIZ UDPゴシック" panose="020B0400000000000000" pitchFamily="50" charset="-128"/>
                        </a:rPr>
                        <a:t>　（２）その他経費</a:t>
                      </a: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130,000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90,000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40,000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5"/>
                  </a:ext>
                </a:extLst>
              </a:tr>
              <a:tr h="3875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　　消耗品費</a:t>
                      </a:r>
                    </a:p>
                  </a:txBody>
                  <a:tcPr/>
                </a:tc>
                <a:tc>
                  <a:txBody>
                    <a:bodyPr/>
                    <a:lstStyle/>
                    <a:p>
                      <a:pPr algn="r"/>
                      <a:r>
                        <a:rPr lang="en-US" altLang="ja-JP" sz="1800" dirty="0" smtClean="0">
                          <a:latin typeface="BIZ UDPゴシック" panose="020B0400000000000000" pitchFamily="50" charset="-128"/>
                          <a:ea typeface="BIZ UDPゴシック" panose="020B0400000000000000" pitchFamily="50" charset="-128"/>
                        </a:rPr>
                        <a:t>10,000</a:t>
                      </a:r>
                      <a:endParaRPr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lang="en-US" altLang="ja-JP" sz="1800" dirty="0" smtClean="0">
                          <a:latin typeface="BIZ UDPゴシック" panose="020B0400000000000000" pitchFamily="50" charset="-128"/>
                          <a:ea typeface="BIZ UDPゴシック" panose="020B0400000000000000" pitchFamily="50" charset="-128"/>
                        </a:rPr>
                        <a:t>10,000</a:t>
                      </a:r>
                      <a:endParaRPr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BIZ UDPゴシック" panose="020B0400000000000000" pitchFamily="50" charset="-128"/>
                          <a:ea typeface="BIZ UDPゴシック" panose="020B0400000000000000" pitchFamily="50" charset="-128"/>
                        </a:rPr>
                        <a:t>0</a:t>
                      </a:r>
                      <a:endParaRPr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6"/>
                  </a:ext>
                </a:extLst>
              </a:tr>
              <a:tr h="387544">
                <a:tc>
                  <a:txBody>
                    <a:bodyPr/>
                    <a:lstStyle/>
                    <a:p>
                      <a:r>
                        <a:rPr kumimoji="1" lang="ja-JP" altLang="en-US" sz="1800" dirty="0">
                          <a:latin typeface="BIZ UDPゴシック" panose="020B0400000000000000" pitchFamily="50" charset="-128"/>
                          <a:ea typeface="BIZ UDPゴシック" panose="020B0400000000000000" pitchFamily="50" charset="-128"/>
                        </a:rPr>
                        <a:t>　　通信運搬費</a:t>
                      </a: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10,000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20,000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ja-JP" altLang="en-US" sz="1800" dirty="0">
                          <a:latin typeface="BIZ UDPゴシック" panose="020B0400000000000000" pitchFamily="50" charset="-128"/>
                          <a:ea typeface="BIZ UDPゴシック" panose="020B0400000000000000" pitchFamily="50" charset="-128"/>
                        </a:rPr>
                        <a:t>△ </a:t>
                      </a:r>
                      <a:r>
                        <a:rPr lang="en-US" altLang="ja-JP" sz="1800" dirty="0">
                          <a:latin typeface="BIZ UDPゴシック" panose="020B0400000000000000" pitchFamily="50" charset="-128"/>
                          <a:ea typeface="BIZ UDPゴシック" panose="020B0400000000000000" pitchFamily="50" charset="-128"/>
                        </a:rPr>
                        <a:t>1</a:t>
                      </a:r>
                      <a:r>
                        <a:rPr lang="en-US" altLang="ja-JP" sz="1800" dirty="0" smtClean="0">
                          <a:latin typeface="BIZ UDPゴシック" panose="020B0400000000000000" pitchFamily="50" charset="-128"/>
                          <a:ea typeface="BIZ UDPゴシック" panose="020B0400000000000000" pitchFamily="50" charset="-128"/>
                        </a:rPr>
                        <a:t>0,000</a:t>
                      </a:r>
                      <a:endParaRPr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7"/>
                  </a:ext>
                </a:extLst>
              </a:tr>
              <a:tr h="387544">
                <a:tc>
                  <a:txBody>
                    <a:bodyPr/>
                    <a:lstStyle/>
                    <a:p>
                      <a:r>
                        <a:rPr kumimoji="1" lang="ja-JP" altLang="en-US" sz="1800" dirty="0">
                          <a:latin typeface="BIZ UDPゴシック" panose="020B0400000000000000" pitchFamily="50" charset="-128"/>
                          <a:ea typeface="BIZ UDPゴシック" panose="020B0400000000000000" pitchFamily="50" charset="-128"/>
                        </a:rPr>
                        <a:t>　　印刷製本費</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10,000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10,000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BIZ UDPゴシック" panose="020B0400000000000000" pitchFamily="50" charset="-128"/>
                          <a:ea typeface="BIZ UDPゴシック" panose="020B0400000000000000" pitchFamily="50" charset="-128"/>
                        </a:rPr>
                        <a:t>0</a:t>
                      </a:r>
                      <a:endParaRPr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8"/>
                  </a:ext>
                </a:extLst>
              </a:tr>
              <a:tr h="3875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　　雑費</a:t>
                      </a: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100,000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50,000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BIZ UDPゴシック" panose="020B0400000000000000" pitchFamily="50" charset="-128"/>
                          <a:ea typeface="BIZ UDPゴシック" panose="020B0400000000000000" pitchFamily="50" charset="-128"/>
                        </a:rPr>
                        <a:t>50,000</a:t>
                      </a:r>
                      <a:endParaRPr lang="ja-JP" altLang="en-US" sz="1800" dirty="0" smtClean="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9"/>
                  </a:ext>
                </a:extLst>
              </a:tr>
            </a:tbl>
          </a:graphicData>
        </a:graphic>
      </p:graphicFrame>
      <p:sp>
        <p:nvSpPr>
          <p:cNvPr id="10" name="コンテンツ プレースホルダー 9"/>
          <p:cNvSpPr>
            <a:spLocks noGrp="1"/>
          </p:cNvSpPr>
          <p:nvPr>
            <p:ph idx="1"/>
          </p:nvPr>
        </p:nvSpPr>
        <p:spPr>
          <a:xfrm>
            <a:off x="899592" y="3212976"/>
            <a:ext cx="7408333" cy="3450696"/>
          </a:xfrm>
        </p:spPr>
        <p:txBody>
          <a:bodyPr/>
          <a:lstStyle/>
          <a:p>
            <a:pPr marL="0" indent="0">
              <a:buNone/>
            </a:pPr>
            <a:r>
              <a:rPr kumimoji="1" lang="ja-JP" altLang="en-US" dirty="0"/>
              <a:t>　</a:t>
            </a:r>
          </a:p>
        </p:txBody>
      </p:sp>
    </p:spTree>
    <p:extLst>
      <p:ext uri="{BB962C8B-B14F-4D97-AF65-F5344CB8AC3E}">
        <p14:creationId xmlns:p14="http://schemas.microsoft.com/office/powerpoint/2010/main" val="22569965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rmAutofit/>
          </a:bodyPr>
          <a:lstStyle/>
          <a:p>
            <a:pPr algn="l"/>
            <a:r>
              <a:rPr lang="zh-TW" altLang="en-US" sz="2400" dirty="0"/>
              <a:t>第４号議案</a:t>
            </a:r>
            <a:r>
              <a:rPr lang="ja-JP" altLang="en-US" sz="2400" dirty="0"/>
              <a:t>　</a:t>
            </a:r>
            <a:r>
              <a:rPr lang="zh-TW" altLang="en-US" sz="3200" dirty="0" smtClean="0"/>
              <a:t>令和</a:t>
            </a:r>
            <a:r>
              <a:rPr lang="ja-JP" altLang="en-US" sz="3200" dirty="0"/>
              <a:t>７</a:t>
            </a:r>
            <a:r>
              <a:rPr lang="zh-TW" altLang="en-US" sz="3200" dirty="0" smtClean="0"/>
              <a:t>年度</a:t>
            </a:r>
            <a:r>
              <a:rPr lang="zh-TW" altLang="en-US" sz="3200" dirty="0"/>
              <a:t>　収支予算書（案）</a:t>
            </a:r>
            <a:r>
              <a:rPr lang="zh-TW" altLang="en-US" sz="2400" dirty="0"/>
              <a:t>（抜粋）</a:t>
            </a:r>
            <a:r>
              <a:rPr lang="ja-JP" altLang="en-US" sz="2000" dirty="0"/>
              <a:t>－</a:t>
            </a:r>
            <a:r>
              <a:rPr lang="zh-TW" altLang="en-US" sz="2000" dirty="0"/>
              <a:t>４</a:t>
            </a:r>
            <a:endParaRPr kumimoji="1" lang="ja-JP" altLang="en-US" sz="2000" dirty="0"/>
          </a:p>
        </p:txBody>
      </p:sp>
      <p:graphicFrame>
        <p:nvGraphicFramePr>
          <p:cNvPr id="9" name="表 8"/>
          <p:cNvGraphicFramePr>
            <a:graphicFrameLocks noGrp="1"/>
          </p:cNvGraphicFramePr>
          <p:nvPr>
            <p:extLst>
              <p:ext uri="{D42A27DB-BD31-4B8C-83A1-F6EECF244321}">
                <p14:modId xmlns:p14="http://schemas.microsoft.com/office/powerpoint/2010/main" val="1573643330"/>
              </p:ext>
            </p:extLst>
          </p:nvPr>
        </p:nvGraphicFramePr>
        <p:xfrm>
          <a:off x="755576" y="2276872"/>
          <a:ext cx="7704856" cy="3535680"/>
        </p:xfrm>
        <a:graphic>
          <a:graphicData uri="http://schemas.openxmlformats.org/drawingml/2006/table">
            <a:tbl>
              <a:tblPr firstRow="1" bandRow="1">
                <a:tableStyleId>{5C22544A-7EE6-4342-B048-85BDC9FD1C3A}</a:tableStyleId>
              </a:tblPr>
              <a:tblGrid>
                <a:gridCol w="2664296">
                  <a:extLst>
                    <a:ext uri="{9D8B030D-6E8A-4147-A177-3AD203B41FA5}">
                      <a16:colId xmlns:a16="http://schemas.microsoft.com/office/drawing/2014/main" xmlns="" val="20000"/>
                    </a:ext>
                  </a:extLst>
                </a:gridCol>
                <a:gridCol w="1728192">
                  <a:extLst>
                    <a:ext uri="{9D8B030D-6E8A-4147-A177-3AD203B41FA5}">
                      <a16:colId xmlns:a16="http://schemas.microsoft.com/office/drawing/2014/main" xmlns="" val="20001"/>
                    </a:ext>
                  </a:extLst>
                </a:gridCol>
                <a:gridCol w="1656184">
                  <a:extLst>
                    <a:ext uri="{9D8B030D-6E8A-4147-A177-3AD203B41FA5}">
                      <a16:colId xmlns:a16="http://schemas.microsoft.com/office/drawing/2014/main" xmlns="" val="20002"/>
                    </a:ext>
                  </a:extLst>
                </a:gridCol>
                <a:gridCol w="1656184">
                  <a:extLst>
                    <a:ext uri="{9D8B030D-6E8A-4147-A177-3AD203B41FA5}">
                      <a16:colId xmlns:a16="http://schemas.microsoft.com/office/drawing/2014/main" xmlns="" val="20003"/>
                    </a:ext>
                  </a:extLst>
                </a:gridCol>
              </a:tblGrid>
              <a:tr h="14401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科目</a:t>
                      </a:r>
                      <a:endParaRPr kumimoji="1" lang="en-US" altLang="ja-JP" sz="16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ja-JP" altLang="en-US" sz="1600" dirty="0">
                          <a:latin typeface="BIZ UDPゴシック" panose="020B0400000000000000" pitchFamily="50" charset="-128"/>
                          <a:ea typeface="BIZ UDPゴシック" panose="020B0400000000000000" pitchFamily="50" charset="-128"/>
                        </a:rPr>
                        <a:t>予算額</a:t>
                      </a:r>
                    </a:p>
                  </a:txBody>
                  <a:tcPr/>
                </a:tc>
                <a:tc>
                  <a:txBody>
                    <a:bodyPr/>
                    <a:lstStyle/>
                    <a:p>
                      <a:pPr algn="ctr"/>
                      <a:r>
                        <a:rPr kumimoji="1" lang="zh-TW" altLang="en-US" sz="1600" dirty="0">
                          <a:latin typeface="BIZ UDPゴシック" panose="020B0400000000000000" pitchFamily="50" charset="-128"/>
                          <a:ea typeface="BIZ UDPゴシック" panose="020B0400000000000000" pitchFamily="50" charset="-128"/>
                        </a:rPr>
                        <a:t>前年度予算額</a:t>
                      </a:r>
                      <a:endParaRPr kumimoji="1" lang="ja-JP" altLang="en-US" sz="1600" dirty="0">
                        <a:latin typeface="BIZ UDPゴシック" panose="020B0400000000000000" pitchFamily="50" charset="-128"/>
                        <a:ea typeface="BIZ UDPゴシック" panose="020B0400000000000000" pitchFamily="50" charset="-12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差異</a:t>
                      </a:r>
                    </a:p>
                  </a:txBody>
                  <a:tcPr/>
                </a:tc>
                <a:extLst>
                  <a:ext uri="{0D108BD9-81ED-4DB2-BD59-A6C34878D82A}">
                    <a16:rowId xmlns:a16="http://schemas.microsoft.com/office/drawing/2014/main" xmlns="" val="10000"/>
                  </a:ext>
                </a:extLst>
              </a:tr>
              <a:tr h="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a:latin typeface="BIZ UDPゴシック" panose="020B0400000000000000" pitchFamily="50" charset="-128"/>
                          <a:ea typeface="BIZ UDPゴシック" panose="020B0400000000000000" pitchFamily="50" charset="-128"/>
                        </a:rPr>
                        <a:t>Ⅰ</a:t>
                      </a:r>
                      <a:r>
                        <a:rPr kumimoji="1" lang="ja-JP" altLang="en-US" sz="1800" dirty="0">
                          <a:latin typeface="BIZ UDPゴシック" panose="020B0400000000000000" pitchFamily="50" charset="-128"/>
                          <a:ea typeface="BIZ UDPゴシック" panose="020B0400000000000000" pitchFamily="50" charset="-128"/>
                        </a:rPr>
                        <a:t>　経常収益</a:t>
                      </a:r>
                      <a:r>
                        <a:rPr kumimoji="1" lang="ja-JP" altLang="en-US" sz="1400" dirty="0">
                          <a:latin typeface="BIZ UDPゴシック" panose="020B0400000000000000" pitchFamily="50" charset="-128"/>
                          <a:ea typeface="BIZ UDPゴシック" panose="020B0400000000000000" pitchFamily="50" charset="-128"/>
                        </a:rPr>
                        <a:t>（１ページ）</a:t>
                      </a: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1,930,000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1,520,000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410,000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1"/>
                  </a:ext>
                </a:extLst>
              </a:tr>
              <a:tr h="1215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a:latin typeface="BIZ UDPゴシック" panose="020B0400000000000000" pitchFamily="50" charset="-128"/>
                          <a:ea typeface="BIZ UDPゴシック" panose="020B0400000000000000" pitchFamily="50" charset="-128"/>
                        </a:rPr>
                        <a:t>Ⅱ</a:t>
                      </a:r>
                      <a:r>
                        <a:rPr kumimoji="1" lang="ja-JP" altLang="en-US" sz="1800" dirty="0">
                          <a:latin typeface="BIZ UDPゴシック" panose="020B0400000000000000" pitchFamily="50" charset="-128"/>
                          <a:ea typeface="BIZ UDPゴシック" panose="020B0400000000000000" pitchFamily="50" charset="-128"/>
                        </a:rPr>
                        <a:t>　経常費用</a:t>
                      </a:r>
                      <a:r>
                        <a:rPr kumimoji="1" lang="ja-JP" altLang="en-US" sz="1400" dirty="0">
                          <a:latin typeface="BIZ UDPゴシック" panose="020B0400000000000000" pitchFamily="50" charset="-128"/>
                          <a:ea typeface="BIZ UDPゴシック" panose="020B0400000000000000" pitchFamily="50" charset="-128"/>
                        </a:rPr>
                        <a:t>（２・３ページ）</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2,160,000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1,770,000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BIZ UDPゴシック" panose="020B0400000000000000" pitchFamily="50" charset="-128"/>
                          <a:ea typeface="BIZ UDPゴシック" panose="020B0400000000000000" pitchFamily="50" charset="-128"/>
                        </a:rPr>
                        <a:t>390,000</a:t>
                      </a:r>
                      <a:endParaRPr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2"/>
                  </a:ext>
                </a:extLst>
              </a:tr>
              <a:tr h="1462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a:latin typeface="BIZ UDPゴシック" panose="020B0400000000000000" pitchFamily="50" charset="-128"/>
                          <a:ea typeface="BIZ UDPゴシック" panose="020B0400000000000000" pitchFamily="50" charset="-128"/>
                        </a:rPr>
                        <a:t>Ⅲ</a:t>
                      </a:r>
                      <a:r>
                        <a:rPr kumimoji="1" lang="ja-JP" altLang="en-US" sz="1800" dirty="0">
                          <a:latin typeface="BIZ UDPゴシック" panose="020B0400000000000000" pitchFamily="50" charset="-128"/>
                          <a:ea typeface="BIZ UDPゴシック" panose="020B0400000000000000" pitchFamily="50" charset="-128"/>
                        </a:rPr>
                        <a:t>　経常外収益・費用</a:t>
                      </a:r>
                    </a:p>
                  </a:txBody>
                  <a:tcPr/>
                </a:tc>
                <a:tc>
                  <a:txBody>
                    <a:bodyPr/>
                    <a:lstStyle/>
                    <a:p>
                      <a:pPr algn="r"/>
                      <a:r>
                        <a:rPr kumimoji="1" lang="en-US" altLang="ja-JP" sz="1800" dirty="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3"/>
                  </a:ext>
                </a:extLst>
              </a:tr>
              <a:tr h="315064">
                <a:tc>
                  <a:txBody>
                    <a:bodyPr/>
                    <a:lstStyle/>
                    <a:p>
                      <a:r>
                        <a:rPr kumimoji="1" lang="en-US" altLang="zh-TW" sz="1800" dirty="0">
                          <a:latin typeface="BIZ UDPゴシック" panose="020B0400000000000000" pitchFamily="50" charset="-128"/>
                          <a:ea typeface="BIZ UDPゴシック" panose="020B0400000000000000" pitchFamily="50" charset="-128"/>
                        </a:rPr>
                        <a:t>Ⅳ</a:t>
                      </a:r>
                      <a:r>
                        <a:rPr kumimoji="1" lang="zh-TW" altLang="en-US" sz="1800" dirty="0">
                          <a:latin typeface="BIZ UDPゴシック" panose="020B0400000000000000" pitchFamily="50" charset="-128"/>
                          <a:ea typeface="BIZ UDPゴシック" panose="020B0400000000000000" pitchFamily="50" charset="-128"/>
                        </a:rPr>
                        <a:t>　税引前</a:t>
                      </a:r>
                      <a:endParaRPr kumimoji="1" lang="en-US" altLang="zh-TW" sz="1800" dirty="0">
                        <a:latin typeface="BIZ UDPゴシック" panose="020B0400000000000000" pitchFamily="50" charset="-128"/>
                        <a:ea typeface="BIZ UDPゴシック" panose="020B0400000000000000" pitchFamily="50" charset="-128"/>
                      </a:endParaRPr>
                    </a:p>
                    <a:p>
                      <a:r>
                        <a:rPr kumimoji="1" lang="ja-JP" altLang="en-US" sz="1800" dirty="0">
                          <a:latin typeface="BIZ UDPゴシック" panose="020B0400000000000000" pitchFamily="50" charset="-128"/>
                          <a:ea typeface="BIZ UDPゴシック" panose="020B0400000000000000" pitchFamily="50" charset="-128"/>
                        </a:rPr>
                        <a:t>　　</a:t>
                      </a:r>
                      <a:r>
                        <a:rPr kumimoji="1" lang="zh-TW" altLang="en-US" sz="1800" dirty="0">
                          <a:latin typeface="BIZ UDPゴシック" panose="020B0400000000000000" pitchFamily="50" charset="-128"/>
                          <a:ea typeface="BIZ UDPゴシック" panose="020B0400000000000000" pitchFamily="50" charset="-128"/>
                        </a:rPr>
                        <a:t>当期正味財産増減額</a:t>
                      </a:r>
                      <a:endParaRPr kumimoji="1" lang="en-US" altLang="ja-JP"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800" dirty="0" smtClean="0">
                          <a:latin typeface="BIZ UDPゴシック" panose="020B0400000000000000" pitchFamily="50" charset="-128"/>
                          <a:ea typeface="BIZ UDPゴシック" panose="020B0400000000000000" pitchFamily="50" charset="-128"/>
                        </a:rPr>
                        <a:t>△ </a:t>
                      </a:r>
                      <a:r>
                        <a:rPr kumimoji="1" lang="en-US" altLang="ja-JP" sz="1800" dirty="0" smtClean="0">
                          <a:latin typeface="BIZ UDPゴシック" panose="020B0400000000000000" pitchFamily="50" charset="-128"/>
                          <a:ea typeface="BIZ UDPゴシック" panose="020B0400000000000000" pitchFamily="50" charset="-128"/>
                        </a:rPr>
                        <a:t>230,000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800" dirty="0" smtClean="0">
                          <a:latin typeface="BIZ UDPゴシック" panose="020B0400000000000000" pitchFamily="50" charset="-128"/>
                          <a:ea typeface="BIZ UDPゴシック" panose="020B0400000000000000" pitchFamily="50" charset="-128"/>
                        </a:rPr>
                        <a:t>△ </a:t>
                      </a:r>
                      <a:r>
                        <a:rPr kumimoji="1" lang="en-US" altLang="ja-JP" sz="1800" dirty="0" smtClean="0">
                          <a:latin typeface="BIZ UDPゴシック" panose="020B0400000000000000" pitchFamily="50" charset="-128"/>
                          <a:ea typeface="BIZ UDPゴシック" panose="020B0400000000000000" pitchFamily="50" charset="-128"/>
                        </a:rPr>
                        <a:t>250,000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20,000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4"/>
                  </a:ext>
                </a:extLst>
              </a:tr>
              <a:tr h="123800">
                <a:tc>
                  <a:txBody>
                    <a:bodyPr/>
                    <a:lstStyle/>
                    <a:p>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5"/>
                  </a:ext>
                </a:extLst>
              </a:tr>
              <a:tr h="148560">
                <a:tc>
                  <a:txBody>
                    <a:bodyPr/>
                    <a:lstStyle/>
                    <a:p>
                      <a:r>
                        <a:rPr kumimoji="1" lang="ja-JP" altLang="en-US" sz="1800" dirty="0">
                          <a:latin typeface="BIZ UDPゴシック" panose="020B0400000000000000" pitchFamily="50" charset="-128"/>
                          <a:ea typeface="BIZ UDPゴシック" panose="020B0400000000000000" pitchFamily="50" charset="-128"/>
                        </a:rPr>
                        <a:t>　法人税、住民税等</a:t>
                      </a: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kumimoji="1" lang="en-US" altLang="ja-JP" sz="1800" dirty="0" smtClean="0">
                          <a:latin typeface="BIZ UDPゴシック" panose="020B0400000000000000" pitchFamily="50" charset="-128"/>
                          <a:ea typeface="BIZ UDPゴシック" panose="020B0400000000000000" pitchFamily="50" charset="-128"/>
                        </a:rPr>
                        <a:t>0</a:t>
                      </a:r>
                      <a:endParaRPr kumimoji="1" lang="ja-JP" altLang="en-US"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6"/>
                  </a:ext>
                </a:extLst>
              </a:tr>
              <a:tr h="14856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1800" dirty="0">
                          <a:latin typeface="BIZ UDPゴシック" panose="020B0400000000000000" pitchFamily="50" charset="-128"/>
                          <a:ea typeface="BIZ UDPゴシック" panose="020B0400000000000000" pitchFamily="50" charset="-128"/>
                        </a:rPr>
                        <a:t>前期繰越正味財産額</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algn="r"/>
                      <a:r>
                        <a:rPr lang="en-US" altLang="ja-JP" sz="1800" dirty="0" smtClean="0">
                          <a:latin typeface="BIZ UDPゴシック" panose="020B0400000000000000" pitchFamily="50" charset="-128"/>
                          <a:ea typeface="BIZ UDPゴシック" panose="020B0400000000000000" pitchFamily="50" charset="-128"/>
                        </a:rPr>
                        <a:t>4,037,802</a:t>
                      </a:r>
                      <a:endParaRPr lang="en-US" altLang="ja-JP" sz="1800" dirty="0">
                        <a:latin typeface="BIZ UDPゴシック" panose="020B0400000000000000" pitchFamily="50" charset="-128"/>
                        <a:ea typeface="BIZ UDPゴシック" panose="020B0400000000000000" pitchFamily="50" charset="-128"/>
                      </a:endParaRPr>
                    </a:p>
                  </a:txBody>
                  <a:tcPr/>
                </a:tc>
                <a:tc>
                  <a:txBody>
                    <a:bodyPr/>
                    <a:lstStyle/>
                    <a:p>
                      <a:pPr algn="r"/>
                      <a:r>
                        <a:rPr lang="en-US" altLang="ja-JP" sz="1800" dirty="0" smtClean="0">
                          <a:latin typeface="BIZ UDPゴシック" panose="020B0400000000000000" pitchFamily="50" charset="-128"/>
                          <a:ea typeface="BIZ UDPゴシック" panose="020B0400000000000000" pitchFamily="50" charset="-128"/>
                        </a:rPr>
                        <a:t>3,138,016</a:t>
                      </a:r>
                      <a:endParaRPr lang="en-US" altLang="ja-JP"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899</a:t>
                      </a:r>
                      <a:r>
                        <a:rPr lang="en-US" altLang="ja-JP" sz="1800" dirty="0" smtClean="0">
                          <a:latin typeface="BIZ UDPゴシック" panose="020B0400000000000000" pitchFamily="50" charset="-128"/>
                          <a:ea typeface="BIZ UDPゴシック" panose="020B0400000000000000" pitchFamily="50" charset="-128"/>
                        </a:rPr>
                        <a:t>,786</a:t>
                      </a:r>
                      <a:endParaRPr lang="en-US" altLang="ja-JP" sz="18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7"/>
                  </a:ext>
                </a:extLst>
              </a:tr>
              <a:tr h="0">
                <a:tc>
                  <a:txBody>
                    <a:bodyPr/>
                    <a:lstStyle/>
                    <a:p>
                      <a:r>
                        <a:rPr kumimoji="1" lang="zh-TW" altLang="en-US" sz="1800" dirty="0">
                          <a:latin typeface="BIZ UDPゴシック" panose="020B0400000000000000" pitchFamily="50" charset="-128"/>
                          <a:ea typeface="BIZ UDPゴシック" panose="020B0400000000000000" pitchFamily="50" charset="-128"/>
                        </a:rPr>
                        <a:t>次期繰越正味財産額</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BIZ UDPゴシック" panose="020B0400000000000000" pitchFamily="50" charset="-128"/>
                          <a:ea typeface="BIZ UDPゴシック" panose="020B0400000000000000" pitchFamily="50" charset="-128"/>
                        </a:rPr>
                        <a:t>3,807,802</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1800" dirty="0" smtClean="0">
                          <a:latin typeface="BIZ UDPゴシック" panose="020B0400000000000000" pitchFamily="50" charset="-128"/>
                          <a:ea typeface="BIZ UDPゴシック" panose="020B0400000000000000" pitchFamily="50" charset="-128"/>
                        </a:rPr>
                        <a:t>2,888,016</a:t>
                      </a:r>
                      <a:endParaRPr kumimoji="1" lang="ja-JP" altLang="en-US" sz="1800" dirty="0">
                        <a:latin typeface="BIZ UDPゴシック" panose="020B0400000000000000" pitchFamily="50" charset="-128"/>
                        <a:ea typeface="BIZ UDPゴシック" panose="020B0400000000000000" pitchFamily="50" charset="-12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800" dirty="0" smtClean="0">
                          <a:latin typeface="BIZ UDPゴシック" panose="020B0400000000000000" pitchFamily="50" charset="-128"/>
                          <a:ea typeface="BIZ UDPゴシック" panose="020B0400000000000000" pitchFamily="50" charset="-128"/>
                        </a:rPr>
                        <a:t>919,786</a:t>
                      </a:r>
                      <a:endParaRPr kumimoji="1" lang="ja-JP" altLang="en-US" sz="1800" dirty="0" smtClean="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xmlns="" val="10008"/>
                  </a:ext>
                </a:extLst>
              </a:tr>
            </a:tbl>
          </a:graphicData>
        </a:graphic>
      </p:graphicFrame>
      <p:sp>
        <p:nvSpPr>
          <p:cNvPr id="10" name="コンテンツ プレースホルダー 9"/>
          <p:cNvSpPr>
            <a:spLocks noGrp="1"/>
          </p:cNvSpPr>
          <p:nvPr>
            <p:ph idx="1"/>
          </p:nvPr>
        </p:nvSpPr>
        <p:spPr>
          <a:xfrm>
            <a:off x="827584" y="2708920"/>
            <a:ext cx="7408333" cy="3450696"/>
          </a:xfrm>
        </p:spPr>
        <p:txBody>
          <a:bodyPr/>
          <a:lstStyle/>
          <a:p>
            <a:pPr marL="0" indent="0">
              <a:buNone/>
            </a:pPr>
            <a:r>
              <a:rPr kumimoji="1" lang="ja-JP" altLang="en-US" dirty="0"/>
              <a:t>　</a:t>
            </a:r>
          </a:p>
        </p:txBody>
      </p:sp>
    </p:spTree>
    <p:extLst>
      <p:ext uri="{BB962C8B-B14F-4D97-AF65-F5344CB8AC3E}">
        <p14:creationId xmlns:p14="http://schemas.microsoft.com/office/powerpoint/2010/main" val="7246015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872067" y="1916832"/>
            <a:ext cx="7660373" cy="4392488"/>
          </a:xfrm>
        </p:spPr>
        <p:txBody>
          <a:bodyPr>
            <a:normAutofit/>
          </a:bodyPr>
          <a:lstStyle/>
          <a:p>
            <a:pPr marL="0" indent="0">
              <a:buNone/>
            </a:pPr>
            <a:r>
              <a:rPr lang="ja-JP" altLang="en-US" dirty="0"/>
              <a:t>１、理事・監事候補者</a:t>
            </a:r>
          </a:p>
          <a:p>
            <a:pPr marL="0" indent="0">
              <a:buNone/>
            </a:pPr>
            <a:r>
              <a:rPr lang="ja-JP" altLang="en-US" dirty="0"/>
              <a:t>　理事</a:t>
            </a:r>
            <a:r>
              <a:rPr lang="en-US" altLang="ja-JP" dirty="0"/>
              <a:t>	</a:t>
            </a:r>
            <a:r>
              <a:rPr lang="ja-JP" altLang="en-US" dirty="0"/>
              <a:t>　</a:t>
            </a:r>
            <a:r>
              <a:rPr lang="ja-JP" altLang="en-US" sz="2800" dirty="0"/>
              <a:t>河原健次</a:t>
            </a:r>
            <a:endParaRPr lang="en-US" altLang="ja-JP" dirty="0" smtClean="0"/>
          </a:p>
          <a:p>
            <a:pPr marL="0" indent="0">
              <a:buNone/>
            </a:pPr>
            <a:endParaRPr lang="en-US" altLang="ja-JP" dirty="0" smtClean="0"/>
          </a:p>
          <a:p>
            <a:pPr marL="0" indent="0">
              <a:buNone/>
            </a:pPr>
            <a:r>
              <a:rPr lang="ja-JP" altLang="en-US" dirty="0" smtClean="0"/>
              <a:t>２</a:t>
            </a:r>
            <a:r>
              <a:rPr lang="ja-JP" altLang="en-US" dirty="0"/>
              <a:t>、選任理由</a:t>
            </a:r>
          </a:p>
          <a:p>
            <a:pPr marL="0" indent="0">
              <a:buNone/>
            </a:pPr>
            <a:r>
              <a:rPr lang="ja-JP" altLang="en-US" sz="2000" dirty="0" smtClean="0"/>
              <a:t>上記</a:t>
            </a:r>
            <a:r>
              <a:rPr lang="ja-JP" altLang="en-US" sz="2000" dirty="0"/>
              <a:t>現役員につき、任期が２０２５年６月３０日に満了となり（定款１５条）、役員の選任が必要となりました。</a:t>
            </a:r>
          </a:p>
          <a:p>
            <a:pPr marL="0" indent="0">
              <a:buNone/>
            </a:pPr>
            <a:r>
              <a:rPr lang="ja-JP" altLang="en-US" sz="2000" dirty="0" smtClean="0"/>
              <a:t>上記</a:t>
            </a:r>
            <a:r>
              <a:rPr lang="ja-JP" altLang="en-US" sz="2000" dirty="0"/>
              <a:t>候補者は従前の役員であり、再任が相当と思料されます。</a:t>
            </a:r>
          </a:p>
          <a:p>
            <a:pPr marL="0" indent="0">
              <a:buNone/>
            </a:pPr>
            <a:r>
              <a:rPr lang="ja-JP" altLang="en-US" sz="2000" dirty="0" smtClean="0"/>
              <a:t>なお</a:t>
            </a:r>
            <a:r>
              <a:rPr lang="ja-JP" altLang="en-US" sz="2000" dirty="0"/>
              <a:t>、他の現役員につきましては、任期は２０２６年６月３０日満了となっております</a:t>
            </a:r>
            <a:r>
              <a:rPr lang="ja-JP" altLang="en-US" sz="2000" dirty="0" err="1" smtClean="0"/>
              <a:t>。。</a:t>
            </a:r>
            <a:endParaRPr kumimoji="1" lang="ja-JP" altLang="en-US" sz="2000" dirty="0"/>
          </a:p>
        </p:txBody>
      </p:sp>
      <p:sp>
        <p:nvSpPr>
          <p:cNvPr id="3" name="タイトル 2"/>
          <p:cNvSpPr>
            <a:spLocks noGrp="1"/>
          </p:cNvSpPr>
          <p:nvPr>
            <p:ph type="title"/>
          </p:nvPr>
        </p:nvSpPr>
        <p:spPr/>
        <p:txBody>
          <a:bodyPr>
            <a:normAutofit/>
          </a:bodyPr>
          <a:lstStyle/>
          <a:p>
            <a:pPr algn="l"/>
            <a:r>
              <a:rPr lang="zh-TW" altLang="en-US" sz="2800" dirty="0"/>
              <a:t>第５号議案</a:t>
            </a:r>
            <a:r>
              <a:rPr lang="en-US" altLang="zh-TW" dirty="0"/>
              <a:t/>
            </a:r>
            <a:br>
              <a:rPr lang="en-US" altLang="zh-TW" dirty="0"/>
            </a:br>
            <a:r>
              <a:rPr lang="zh-TW" altLang="en-US" dirty="0"/>
              <a:t>	</a:t>
            </a:r>
            <a:r>
              <a:rPr lang="ja-JP" altLang="en-US" dirty="0"/>
              <a:t>　　　</a:t>
            </a:r>
            <a:r>
              <a:rPr lang="zh-TW" altLang="en-US" dirty="0"/>
              <a:t>役員選任資料</a:t>
            </a:r>
            <a:r>
              <a:rPr lang="zh-TW" altLang="en-US" sz="3200" dirty="0"/>
              <a:t>（抜粋）</a:t>
            </a:r>
            <a:endParaRPr kumimoji="1" lang="ja-JP" altLang="en-US" sz="2000" dirty="0"/>
          </a:p>
        </p:txBody>
      </p:sp>
    </p:spTree>
    <p:extLst>
      <p:ext uri="{BB962C8B-B14F-4D97-AF65-F5344CB8AC3E}">
        <p14:creationId xmlns:p14="http://schemas.microsoft.com/office/powerpoint/2010/main" val="5989836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75556" y="2636912"/>
            <a:ext cx="7992888" cy="3816424"/>
          </a:xfrm>
        </p:spPr>
        <p:txBody>
          <a:bodyPr>
            <a:normAutofit fontScale="90000"/>
          </a:bodyPr>
          <a:lstStyle/>
          <a:p>
            <a:pPr algn="l"/>
            <a:r>
              <a:rPr lang="ja-JP" altLang="en-US" sz="4400" dirty="0"/>
              <a:t>◎第２部　</a:t>
            </a:r>
            <a:r>
              <a:rPr lang="ja-JP" altLang="en-US" dirty="0"/>
              <a:t> </a:t>
            </a:r>
            <a:r>
              <a:rPr lang="ja-JP" altLang="en-US" dirty="0" smtClean="0"/>
              <a:t>１８：１５～２０：１０</a:t>
            </a:r>
            <a:r>
              <a:rPr lang="en-US" altLang="ja-JP" sz="4400" dirty="0"/>
              <a:t/>
            </a:r>
            <a:br>
              <a:rPr lang="en-US" altLang="ja-JP" sz="4400" dirty="0"/>
            </a:br>
            <a:r>
              <a:rPr lang="ja-JP" altLang="en-US" sz="3100" dirty="0" smtClean="0"/>
              <a:t>　</a:t>
            </a:r>
            <a:r>
              <a:rPr lang="en-US" altLang="ja-JP" sz="4400" dirty="0"/>
              <a:t/>
            </a:r>
            <a:br>
              <a:rPr lang="en-US" altLang="ja-JP" sz="4400" dirty="0"/>
            </a:br>
            <a:r>
              <a:rPr lang="ja-JP" altLang="en-US" dirty="0"/>
              <a:t>講演会</a:t>
            </a:r>
            <a:r>
              <a:rPr lang="en-US" altLang="ja-JP" sz="4400" dirty="0"/>
              <a:t/>
            </a:r>
            <a:br>
              <a:rPr lang="en-US" altLang="ja-JP" sz="4400" dirty="0"/>
            </a:br>
            <a:r>
              <a:rPr lang="ja-JP" altLang="en-US" sz="3100" dirty="0"/>
              <a:t>（１）「無料塾の必要性～八王子つばめ塾の実践～」</a:t>
            </a:r>
            <a:br>
              <a:rPr lang="ja-JP" altLang="en-US" sz="3100" dirty="0"/>
            </a:br>
            <a:r>
              <a:rPr lang="ja-JP" altLang="en-US" sz="3100" dirty="0"/>
              <a:t>　　　　</a:t>
            </a:r>
            <a:r>
              <a:rPr lang="ja-JP" altLang="en-US" sz="3100" dirty="0"/>
              <a:t>認定ＮＰＯ法人八王子つばめ</a:t>
            </a:r>
            <a:r>
              <a:rPr lang="ja-JP" altLang="en-US" sz="3100" dirty="0" smtClean="0"/>
              <a:t>塾</a:t>
            </a:r>
            <a:r>
              <a:rPr lang="en-US" altLang="ja-JP" sz="3100" dirty="0" smtClean="0"/>
              <a:t/>
            </a:r>
            <a:br>
              <a:rPr lang="en-US" altLang="ja-JP" sz="3100" dirty="0" smtClean="0"/>
            </a:br>
            <a:r>
              <a:rPr lang="ja-JP" altLang="en-US" sz="3100" dirty="0"/>
              <a:t>　　　　　　　　　　　　　　　理事長</a:t>
            </a:r>
            <a:r>
              <a:rPr lang="ja-JP" altLang="en-US" sz="3100" dirty="0"/>
              <a:t>　</a:t>
            </a:r>
            <a:r>
              <a:rPr lang="ja-JP" altLang="en-US" sz="3100" dirty="0" smtClean="0"/>
              <a:t>　</a:t>
            </a:r>
            <a:r>
              <a:rPr lang="ja-JP" altLang="en-US" sz="4000" dirty="0" smtClean="0"/>
              <a:t>小宮位之 </a:t>
            </a:r>
            <a:r>
              <a:rPr lang="ja-JP" altLang="en-US" sz="3100" dirty="0" smtClean="0"/>
              <a:t>様</a:t>
            </a:r>
            <a:r>
              <a:rPr lang="ja-JP" altLang="en-US" sz="3100" dirty="0"/>
              <a:t/>
            </a:r>
            <a:br>
              <a:rPr lang="ja-JP" altLang="en-US" sz="3100" dirty="0"/>
            </a:br>
            <a:r>
              <a:rPr lang="ja-JP" altLang="en-US" sz="3100" dirty="0" smtClean="0"/>
              <a:t>（</a:t>
            </a:r>
            <a:r>
              <a:rPr lang="ja-JP" altLang="en-US" sz="3100" dirty="0"/>
              <a:t>２）「今の私の思い」</a:t>
            </a:r>
            <a:br>
              <a:rPr lang="ja-JP" altLang="en-US" sz="3100" dirty="0"/>
            </a:br>
            <a:r>
              <a:rPr lang="ja-JP" altLang="en-US" sz="3100" dirty="0"/>
              <a:t>　　　　</a:t>
            </a:r>
            <a:r>
              <a:rPr lang="ja-JP" altLang="en-US" sz="3100" dirty="0"/>
              <a:t>社会福祉法人お告げのフランシスコ</a:t>
            </a:r>
            <a:r>
              <a:rPr lang="ja-JP" altLang="en-US" sz="3100" dirty="0" smtClean="0"/>
              <a:t>姉妹会</a:t>
            </a:r>
            <a:r>
              <a:rPr lang="en-US" altLang="ja-JP" sz="3100" dirty="0"/>
              <a:t/>
            </a:r>
            <a:br>
              <a:rPr lang="en-US" altLang="ja-JP" sz="3100" dirty="0"/>
            </a:br>
            <a:r>
              <a:rPr lang="ja-JP" altLang="en-US" sz="3100" dirty="0"/>
              <a:t>　</a:t>
            </a:r>
            <a:r>
              <a:rPr lang="ja-JP" altLang="en-US" sz="3100" dirty="0" smtClean="0"/>
              <a:t>　　　　　　　　　　　　　　理　事　</a:t>
            </a:r>
            <a:r>
              <a:rPr lang="ja-JP" altLang="en-US" sz="3100" dirty="0"/>
              <a:t>　</a:t>
            </a:r>
            <a:r>
              <a:rPr lang="ja-JP" altLang="en-US" sz="4000" dirty="0" smtClean="0"/>
              <a:t>釘宮禮子 </a:t>
            </a:r>
            <a:r>
              <a:rPr lang="ja-JP" altLang="en-US" sz="3100" dirty="0" smtClean="0"/>
              <a:t>様</a:t>
            </a:r>
            <a:r>
              <a:rPr lang="ja-JP" altLang="en-US" sz="4000" dirty="0"/>
              <a:t/>
            </a:r>
            <a:br>
              <a:rPr lang="ja-JP" altLang="en-US" sz="4000" dirty="0"/>
            </a:br>
            <a:r>
              <a:rPr lang="ja-JP" altLang="en-US" sz="1800" dirty="0" smtClean="0"/>
              <a:t>  </a:t>
            </a:r>
            <a:r>
              <a:rPr lang="en-US" altLang="ja-JP" dirty="0" smtClean="0">
                <a:solidFill>
                  <a:schemeClr val="tx1"/>
                </a:solidFill>
              </a:rPr>
              <a:t/>
            </a:r>
            <a:br>
              <a:rPr lang="en-US" altLang="ja-JP" dirty="0" smtClean="0">
                <a:solidFill>
                  <a:schemeClr val="tx1"/>
                </a:solidFill>
              </a:rPr>
            </a:br>
            <a:r>
              <a:rPr lang="ja-JP" altLang="en-US" dirty="0" smtClean="0">
                <a:solidFill>
                  <a:schemeClr val="tx1"/>
                </a:solidFill>
              </a:rPr>
              <a:t> </a:t>
            </a:r>
            <a:r>
              <a:rPr lang="ja-JP" altLang="en-US" dirty="0" smtClean="0">
                <a:solidFill>
                  <a:schemeClr val="accent1">
                    <a:lumMod val="75000"/>
                  </a:schemeClr>
                </a:solidFill>
              </a:rPr>
              <a:t>意見交換会</a:t>
            </a:r>
            <a:r>
              <a:rPr lang="en-US" altLang="ja-JP" dirty="0" smtClean="0">
                <a:solidFill>
                  <a:schemeClr val="tx1"/>
                </a:solidFill>
              </a:rPr>
              <a:t/>
            </a:r>
            <a:br>
              <a:rPr lang="en-US" altLang="ja-JP" dirty="0" smtClean="0">
                <a:solidFill>
                  <a:schemeClr val="tx1"/>
                </a:solidFill>
              </a:rPr>
            </a:br>
            <a:r>
              <a:rPr lang="en-US" altLang="ja-JP" sz="2700" dirty="0">
                <a:solidFill>
                  <a:schemeClr val="tx1"/>
                </a:solidFill>
              </a:rPr>
              <a:t> </a:t>
            </a:r>
            <a:endParaRPr kumimoji="1" lang="ja-JP" altLang="en-US" sz="2700" dirty="0">
              <a:solidFill>
                <a:schemeClr val="tx1"/>
              </a:solidFill>
            </a:endParaRPr>
          </a:p>
        </p:txBody>
      </p:sp>
    </p:spTree>
    <p:extLst>
      <p:ext uri="{BB962C8B-B14F-4D97-AF65-F5344CB8AC3E}">
        <p14:creationId xmlns:p14="http://schemas.microsoft.com/office/powerpoint/2010/main" val="629015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39552" y="2204864"/>
            <a:ext cx="7992888" cy="2331691"/>
          </a:xfrm>
        </p:spPr>
        <p:txBody>
          <a:bodyPr>
            <a:normAutofit/>
          </a:bodyPr>
          <a:lstStyle/>
          <a:p>
            <a:r>
              <a:rPr lang="ja-JP" altLang="en-US" dirty="0"/>
              <a:t>特定非営利活動法人</a:t>
            </a:r>
            <a:r>
              <a:rPr lang="en-US" altLang="ja-JP" dirty="0"/>
              <a:t/>
            </a:r>
            <a:br>
              <a:rPr lang="en-US" altLang="ja-JP" dirty="0"/>
            </a:br>
            <a:r>
              <a:rPr lang="ja-JP" altLang="en-US" dirty="0"/>
              <a:t>子どもへの学習支援基金</a:t>
            </a:r>
            <a:r>
              <a:rPr lang="en-US" altLang="ja-JP" dirty="0"/>
              <a:t/>
            </a:r>
            <a:br>
              <a:rPr lang="en-US" altLang="ja-JP" dirty="0"/>
            </a:br>
            <a:r>
              <a:rPr lang="ja-JP" altLang="en-US" dirty="0" smtClean="0"/>
              <a:t>２０２４年度</a:t>
            </a:r>
            <a:r>
              <a:rPr lang="ja-JP" altLang="en-US" dirty="0"/>
              <a:t>定期総会</a:t>
            </a:r>
            <a:endParaRPr kumimoji="1" lang="ja-JP" altLang="en-US" dirty="0"/>
          </a:p>
        </p:txBody>
      </p:sp>
      <p:sp>
        <p:nvSpPr>
          <p:cNvPr id="3" name="サブタイトル 2"/>
          <p:cNvSpPr>
            <a:spLocks noGrp="1"/>
          </p:cNvSpPr>
          <p:nvPr>
            <p:ph type="subTitle" idx="1"/>
          </p:nvPr>
        </p:nvSpPr>
        <p:spPr>
          <a:xfrm>
            <a:off x="1371600" y="4581128"/>
            <a:ext cx="6400800" cy="1057672"/>
          </a:xfrm>
        </p:spPr>
        <p:txBody>
          <a:bodyPr/>
          <a:lstStyle/>
          <a:p>
            <a:r>
              <a:rPr kumimoji="1" lang="ja-JP" altLang="en-US" dirty="0"/>
              <a:t>　</a:t>
            </a:r>
          </a:p>
        </p:txBody>
      </p:sp>
    </p:spTree>
    <p:extLst>
      <p:ext uri="{BB962C8B-B14F-4D97-AF65-F5344CB8AC3E}">
        <p14:creationId xmlns:p14="http://schemas.microsoft.com/office/powerpoint/2010/main" val="114581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872067" y="2636912"/>
            <a:ext cx="7408333" cy="3489251"/>
          </a:xfrm>
        </p:spPr>
        <p:txBody>
          <a:bodyPr>
            <a:normAutofit/>
          </a:bodyPr>
          <a:lstStyle/>
          <a:p>
            <a:pPr marL="0" indent="0">
              <a:buNone/>
            </a:pPr>
            <a:r>
              <a:rPr lang="ja-JP" altLang="en-US" sz="2800" dirty="0"/>
              <a:t>第１号議案　</a:t>
            </a:r>
            <a:r>
              <a:rPr lang="ja-JP" altLang="en-US" sz="2800" dirty="0" smtClean="0"/>
              <a:t>２０２４年度</a:t>
            </a:r>
            <a:r>
              <a:rPr lang="ja-JP" altLang="en-US" sz="2800" dirty="0"/>
              <a:t>事業報告承認の</a:t>
            </a:r>
            <a:r>
              <a:rPr lang="ja-JP" altLang="en-US" sz="2800" dirty="0" smtClean="0"/>
              <a:t>件</a:t>
            </a:r>
          </a:p>
          <a:p>
            <a:pPr marL="0" indent="0">
              <a:buNone/>
            </a:pPr>
            <a:endParaRPr lang="en-US" altLang="ja-JP" sz="800" dirty="0" smtClean="0"/>
          </a:p>
          <a:p>
            <a:pPr marL="0" indent="0">
              <a:buNone/>
            </a:pPr>
            <a:r>
              <a:rPr lang="ja-JP" altLang="en-US" sz="2800" dirty="0" smtClean="0"/>
              <a:t>第２号</a:t>
            </a:r>
            <a:r>
              <a:rPr lang="ja-JP" altLang="en-US" sz="2800" dirty="0"/>
              <a:t>議案　</a:t>
            </a:r>
            <a:r>
              <a:rPr lang="ja-JP" altLang="en-US" sz="2800" dirty="0" smtClean="0"/>
              <a:t>２０２４年度</a:t>
            </a:r>
            <a:r>
              <a:rPr lang="ja-JP" altLang="en-US" sz="2800" dirty="0"/>
              <a:t>決算報告承認の件</a:t>
            </a:r>
          </a:p>
          <a:p>
            <a:pPr marL="0" indent="0">
              <a:buNone/>
            </a:pPr>
            <a:endParaRPr lang="en-US" altLang="ja-JP" sz="900" dirty="0"/>
          </a:p>
          <a:p>
            <a:pPr marL="0" indent="0">
              <a:buNone/>
            </a:pPr>
            <a:r>
              <a:rPr lang="ja-JP" altLang="en-US" sz="2800" dirty="0"/>
              <a:t>第３号議案　</a:t>
            </a:r>
            <a:r>
              <a:rPr lang="ja-JP" altLang="en-US" sz="2800" dirty="0" smtClean="0"/>
              <a:t>２０２５年度</a:t>
            </a:r>
            <a:r>
              <a:rPr lang="ja-JP" altLang="en-US" sz="2800" dirty="0"/>
              <a:t>事業計画議決の件</a:t>
            </a:r>
          </a:p>
          <a:p>
            <a:pPr marL="0" indent="0">
              <a:buNone/>
            </a:pPr>
            <a:endParaRPr lang="en-US" altLang="ja-JP" sz="900" dirty="0"/>
          </a:p>
          <a:p>
            <a:pPr marL="0" indent="0">
              <a:buNone/>
            </a:pPr>
            <a:r>
              <a:rPr lang="ja-JP" altLang="en-US" sz="2800" dirty="0"/>
              <a:t>第４号議案　</a:t>
            </a:r>
            <a:r>
              <a:rPr lang="ja-JP" altLang="en-US" sz="2800" dirty="0" smtClean="0"/>
              <a:t>２０２５年度</a:t>
            </a:r>
            <a:r>
              <a:rPr lang="ja-JP" altLang="en-US" sz="2800" dirty="0"/>
              <a:t>予算議決の件　　　</a:t>
            </a:r>
          </a:p>
          <a:p>
            <a:pPr marL="0" indent="0">
              <a:buNone/>
            </a:pPr>
            <a:endParaRPr lang="en-US" altLang="ja-JP" sz="900" dirty="0"/>
          </a:p>
          <a:p>
            <a:pPr marL="0" indent="0">
              <a:buNone/>
            </a:pPr>
            <a:r>
              <a:rPr lang="ja-JP" altLang="en-US" sz="2800" dirty="0"/>
              <a:t>第５号議案　役員選任の</a:t>
            </a:r>
            <a:r>
              <a:rPr lang="ja-JP" altLang="en-US" sz="2800" dirty="0" smtClean="0"/>
              <a:t>件</a:t>
            </a:r>
            <a:endParaRPr lang="ja-JP" altLang="en-US" sz="2800" dirty="0"/>
          </a:p>
        </p:txBody>
      </p:sp>
      <p:sp>
        <p:nvSpPr>
          <p:cNvPr id="3" name="タイトル 2"/>
          <p:cNvSpPr>
            <a:spLocks noGrp="1"/>
          </p:cNvSpPr>
          <p:nvPr>
            <p:ph type="title"/>
          </p:nvPr>
        </p:nvSpPr>
        <p:spPr/>
        <p:txBody>
          <a:bodyPr/>
          <a:lstStyle/>
          <a:p>
            <a:r>
              <a:rPr lang="ja-JP" altLang="en-US" dirty="0"/>
              <a:t>議案書</a:t>
            </a:r>
            <a:endParaRPr kumimoji="1" lang="ja-JP" altLang="en-US" dirty="0"/>
          </a:p>
        </p:txBody>
      </p:sp>
    </p:spTree>
    <p:extLst>
      <p:ext uri="{BB962C8B-B14F-4D97-AF65-F5344CB8AC3E}">
        <p14:creationId xmlns:p14="http://schemas.microsoft.com/office/powerpoint/2010/main" val="3448798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872067" y="1916832"/>
            <a:ext cx="7516357" cy="4209331"/>
          </a:xfrm>
        </p:spPr>
        <p:txBody>
          <a:bodyPr>
            <a:normAutofit fontScale="92500" lnSpcReduction="20000"/>
          </a:bodyPr>
          <a:lstStyle/>
          <a:p>
            <a:pPr marL="0" indent="0">
              <a:buNone/>
            </a:pPr>
            <a:r>
              <a:rPr lang="ja-JP" altLang="en-US" dirty="0"/>
              <a:t>１、事業の</a:t>
            </a:r>
            <a:r>
              <a:rPr lang="ja-JP" altLang="en-US" dirty="0" smtClean="0"/>
              <a:t>成果</a:t>
            </a:r>
            <a:endParaRPr lang="en-US" altLang="ja-JP" dirty="0" smtClean="0"/>
          </a:p>
          <a:p>
            <a:pPr marL="0" indent="0">
              <a:buNone/>
            </a:pPr>
            <a:r>
              <a:rPr lang="ja-JP" altLang="en-US" dirty="0"/>
              <a:t>　令和６年度は、新型コロナウイルス感染症の影響が残る中、昨年に引き続き諸物価高騰により経済的に困難な状態にある家庭とその子どもたちを支援することを活動の重点とし、子ども</a:t>
            </a:r>
            <a:r>
              <a:rPr lang="ja-JP" altLang="en-US" dirty="0" smtClean="0"/>
              <a:t>食堂</a:t>
            </a:r>
            <a:r>
              <a:rPr lang="ja-JP" altLang="en-US" dirty="0"/>
              <a:t>など</a:t>
            </a:r>
            <a:r>
              <a:rPr lang="ja-JP" altLang="en-US" dirty="0" smtClean="0"/>
              <a:t>８</a:t>
            </a:r>
            <a:r>
              <a:rPr lang="ja-JP" altLang="en-US" dirty="0" smtClean="0"/>
              <a:t>つ</a:t>
            </a:r>
            <a:r>
              <a:rPr lang="ja-JP" altLang="en-US" dirty="0"/>
              <a:t>の団体へ助成金を交付してその団体の活動を支援する活動を行った。</a:t>
            </a:r>
          </a:p>
          <a:p>
            <a:pPr marL="0" indent="0">
              <a:buNone/>
            </a:pPr>
            <a:r>
              <a:rPr lang="ja-JP" altLang="en-US" dirty="0" smtClean="0"/>
              <a:t>　そして</a:t>
            </a:r>
            <a:r>
              <a:rPr lang="ja-JP" altLang="en-US" dirty="0"/>
              <a:t>、児童養護施設や無料塾の子どもたちが、自分自身の将来と職業を考えることに役立てることを目的とした“職業紹介ビデオ”について、花屋、薬剤師、作業療法士、</a:t>
            </a:r>
            <a:r>
              <a:rPr lang="en-US" altLang="ja-JP" dirty="0"/>
              <a:t>e</a:t>
            </a:r>
            <a:r>
              <a:rPr lang="ja-JP" altLang="en-US" dirty="0"/>
              <a:t>スポーツ計４業種が完成</a:t>
            </a:r>
            <a:r>
              <a:rPr lang="ja-JP" altLang="en-US" dirty="0" smtClean="0"/>
              <a:t>し、無料塾、児童養護施設、フードバンクなどに配布した</a:t>
            </a:r>
            <a:r>
              <a:rPr lang="ja-JP" altLang="en-US" dirty="0"/>
              <a:t>。</a:t>
            </a:r>
          </a:p>
          <a:p>
            <a:pPr marL="0" indent="0">
              <a:buNone/>
            </a:pPr>
            <a:r>
              <a:rPr lang="ja-JP" altLang="en-US" dirty="0"/>
              <a:t>　また、児童養護施設を巣立つ子ども達に電化製品（冷蔵庫、洗濯機）を無償で寄贈した。</a:t>
            </a:r>
            <a:endParaRPr lang="en-US" altLang="ja-JP" dirty="0" smtClean="0"/>
          </a:p>
        </p:txBody>
      </p:sp>
      <p:sp>
        <p:nvSpPr>
          <p:cNvPr id="3" name="タイトル 2"/>
          <p:cNvSpPr>
            <a:spLocks noGrp="1"/>
          </p:cNvSpPr>
          <p:nvPr>
            <p:ph type="title"/>
          </p:nvPr>
        </p:nvSpPr>
        <p:spPr/>
        <p:txBody>
          <a:bodyPr>
            <a:normAutofit/>
          </a:bodyPr>
          <a:lstStyle/>
          <a:p>
            <a:pPr algn="l"/>
            <a:r>
              <a:rPr lang="zh-TW" altLang="en-US" sz="2800" dirty="0"/>
              <a:t>第１号議案</a:t>
            </a:r>
            <a:r>
              <a:rPr lang="en-US" altLang="zh-TW" dirty="0"/>
              <a:t/>
            </a:r>
            <a:br>
              <a:rPr lang="en-US" altLang="zh-TW" dirty="0"/>
            </a:br>
            <a:r>
              <a:rPr lang="zh-TW" altLang="en-US" dirty="0"/>
              <a:t>	</a:t>
            </a:r>
            <a:r>
              <a:rPr lang="zh-TW" altLang="en-US" dirty="0" smtClean="0"/>
              <a:t>令和</a:t>
            </a:r>
            <a:r>
              <a:rPr lang="ja-JP" altLang="en-US" dirty="0" smtClean="0"/>
              <a:t>６</a:t>
            </a:r>
            <a:r>
              <a:rPr lang="zh-TW" altLang="en-US" dirty="0" smtClean="0"/>
              <a:t>年度 </a:t>
            </a:r>
            <a:r>
              <a:rPr lang="zh-TW" altLang="en-US" dirty="0"/>
              <a:t>事業報告書</a:t>
            </a:r>
            <a:r>
              <a:rPr lang="zh-TW" altLang="en-US" sz="3200" dirty="0"/>
              <a:t>（抜粋）</a:t>
            </a:r>
            <a:endParaRPr kumimoji="1" lang="ja-JP" altLang="en-US" sz="2000" dirty="0"/>
          </a:p>
        </p:txBody>
      </p:sp>
    </p:spTree>
    <p:extLst>
      <p:ext uri="{BB962C8B-B14F-4D97-AF65-F5344CB8AC3E}">
        <p14:creationId xmlns:p14="http://schemas.microsoft.com/office/powerpoint/2010/main" val="2185651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467544" y="1916832"/>
            <a:ext cx="8424935" cy="4209331"/>
          </a:xfrm>
        </p:spPr>
        <p:txBody>
          <a:bodyPr>
            <a:normAutofit/>
          </a:bodyPr>
          <a:lstStyle/>
          <a:p>
            <a:pPr marL="0" indent="0">
              <a:buNone/>
            </a:pPr>
            <a:r>
              <a:rPr lang="ja-JP" altLang="en-US" dirty="0"/>
              <a:t>（１）助成金支給</a:t>
            </a:r>
            <a:endParaRPr lang="en-US" altLang="ja-JP" dirty="0"/>
          </a:p>
          <a:p>
            <a:pPr marL="0" indent="0">
              <a:buNone/>
            </a:pPr>
            <a:endParaRPr lang="en-US" altLang="ja-JP" dirty="0"/>
          </a:p>
        </p:txBody>
      </p:sp>
      <p:sp>
        <p:nvSpPr>
          <p:cNvPr id="3" name="タイトル 2"/>
          <p:cNvSpPr>
            <a:spLocks noGrp="1"/>
          </p:cNvSpPr>
          <p:nvPr>
            <p:ph type="title"/>
          </p:nvPr>
        </p:nvSpPr>
        <p:spPr/>
        <p:txBody>
          <a:bodyPr>
            <a:normAutofit/>
          </a:bodyPr>
          <a:lstStyle/>
          <a:p>
            <a:pPr algn="l"/>
            <a:r>
              <a:rPr lang="zh-TW" altLang="en-US" sz="2800" dirty="0"/>
              <a:t>第１号議案</a:t>
            </a:r>
            <a:r>
              <a:rPr lang="zh-TW" altLang="en-US" dirty="0"/>
              <a:t>	</a:t>
            </a:r>
            <a:r>
              <a:rPr lang="zh-TW" altLang="en-US" sz="2800" dirty="0" smtClean="0"/>
              <a:t>令和</a:t>
            </a:r>
            <a:r>
              <a:rPr lang="ja-JP" altLang="en-US" sz="2800" dirty="0" smtClean="0"/>
              <a:t>６</a:t>
            </a:r>
            <a:r>
              <a:rPr lang="zh-TW" altLang="en-US" sz="2800" dirty="0" smtClean="0"/>
              <a:t>年度 </a:t>
            </a:r>
            <a:r>
              <a:rPr lang="zh-TW" altLang="en-US" sz="2800" dirty="0"/>
              <a:t>事業報告書</a:t>
            </a:r>
            <a:r>
              <a:rPr lang="zh-TW" altLang="en-US" sz="1800" dirty="0"/>
              <a:t>（抜粋）</a:t>
            </a:r>
            <a:r>
              <a:rPr lang="zh-TW" altLang="en-US" sz="2800" dirty="0"/>
              <a:t> －２</a:t>
            </a:r>
            <a:r>
              <a:rPr lang="en-US" altLang="zh-TW" sz="2800" dirty="0"/>
              <a:t/>
            </a:r>
            <a:br>
              <a:rPr lang="en-US" altLang="zh-TW" sz="2800" dirty="0"/>
            </a:br>
            <a:r>
              <a:rPr lang="ja-JP" altLang="en-US" sz="2800" dirty="0">
                <a:solidFill>
                  <a:schemeClr val="tx2">
                    <a:lumMod val="75000"/>
                  </a:schemeClr>
                </a:solidFill>
              </a:rPr>
              <a:t>　</a:t>
            </a:r>
            <a:r>
              <a:rPr lang="ja-JP" altLang="en-US" sz="2400" dirty="0">
                <a:solidFill>
                  <a:schemeClr val="tx2">
                    <a:lumMod val="75000"/>
                  </a:schemeClr>
                </a:solidFill>
              </a:rPr>
              <a:t>２　事業の実施に関する事項</a:t>
            </a:r>
            <a:endParaRPr kumimoji="1" lang="ja-JP" altLang="en-US" sz="2400" dirty="0">
              <a:solidFill>
                <a:schemeClr val="tx2">
                  <a:lumMod val="75000"/>
                </a:schemeClr>
              </a:solidFill>
            </a:endParaRPr>
          </a:p>
        </p:txBody>
      </p:sp>
      <p:graphicFrame>
        <p:nvGraphicFramePr>
          <p:cNvPr id="6" name="表 5"/>
          <p:cNvGraphicFramePr>
            <a:graphicFrameLocks noGrp="1"/>
          </p:cNvGraphicFramePr>
          <p:nvPr>
            <p:extLst>
              <p:ext uri="{D42A27DB-BD31-4B8C-83A1-F6EECF244321}">
                <p14:modId xmlns:p14="http://schemas.microsoft.com/office/powerpoint/2010/main" val="3540369323"/>
              </p:ext>
            </p:extLst>
          </p:nvPr>
        </p:nvGraphicFramePr>
        <p:xfrm>
          <a:off x="827584" y="2420888"/>
          <a:ext cx="7704856" cy="2966720"/>
        </p:xfrm>
        <a:graphic>
          <a:graphicData uri="http://schemas.openxmlformats.org/drawingml/2006/table">
            <a:tbl>
              <a:tblPr firstRow="1" bandRow="1">
                <a:tableStyleId>{69CF1AB2-1976-4502-BF36-3FF5EA218861}</a:tableStyleId>
              </a:tblPr>
              <a:tblGrid>
                <a:gridCol w="1800200">
                  <a:extLst>
                    <a:ext uri="{9D8B030D-6E8A-4147-A177-3AD203B41FA5}">
                      <a16:colId xmlns:a16="http://schemas.microsoft.com/office/drawing/2014/main" xmlns="" val="20000"/>
                    </a:ext>
                  </a:extLst>
                </a:gridCol>
                <a:gridCol w="5904656">
                  <a:extLst>
                    <a:ext uri="{9D8B030D-6E8A-4147-A177-3AD203B41FA5}">
                      <a16:colId xmlns:a16="http://schemas.microsoft.com/office/drawing/2014/main" xmlns="" val="20001"/>
                    </a:ext>
                  </a:extLst>
                </a:gridCol>
              </a:tblGrid>
              <a:tr h="370840">
                <a:tc>
                  <a:txBody>
                    <a:bodyPr/>
                    <a:lstStyle/>
                    <a:p>
                      <a:pPr algn="ctr"/>
                      <a:r>
                        <a:rPr kumimoji="1" lang="ja-JP" altLang="en-US" b="0" dirty="0">
                          <a:latin typeface="ＭＳ Ｐ明朝" panose="02020600040205080304" pitchFamily="18" charset="-128"/>
                          <a:ea typeface="ＭＳ Ｐ明朝" panose="02020600040205080304" pitchFamily="18" charset="-128"/>
                        </a:rPr>
                        <a:t>事　 　業 　　名</a:t>
                      </a:r>
                    </a:p>
                  </a:txBody>
                  <a:tcPr/>
                </a:tc>
                <a:tc>
                  <a:txBody>
                    <a:bodyPr/>
                    <a:lstStyle/>
                    <a:p>
                      <a:r>
                        <a:rPr kumimoji="1" lang="ja-JP" altLang="en-US" b="0" dirty="0">
                          <a:latin typeface="ＭＳ Ｐ明朝" panose="02020600040205080304" pitchFamily="18" charset="-128"/>
                          <a:ea typeface="ＭＳ Ｐ明朝" panose="02020600040205080304" pitchFamily="18" charset="-128"/>
                        </a:rPr>
                        <a:t>子どもの学習支援活動を行っている団体等を支援する活動</a:t>
                      </a:r>
                    </a:p>
                  </a:txBody>
                  <a:tcPr/>
                </a:tc>
                <a:extLst>
                  <a:ext uri="{0D108BD9-81ED-4DB2-BD59-A6C34878D82A}">
                    <a16:rowId xmlns:a16="http://schemas.microsoft.com/office/drawing/2014/main" xmlns="" val="10000"/>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事　業　内　容</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こども食堂、フードバンクに対する支援事業</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1"/>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日　　　　　　時</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令和６年１２月～令和７年３月</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2"/>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場　　　　　　所</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都内・外</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3"/>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従 事 者 人 数</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１０人</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4"/>
                  </a:ext>
                </a:extLst>
              </a:tr>
              <a:tr h="370840">
                <a:tc>
                  <a:txBody>
                    <a:bodyPr/>
                    <a:lstStyle/>
                    <a:p>
                      <a:pPr algn="ctr"/>
                      <a:r>
                        <a:rPr kumimoji="1" lang="zh-TW" altLang="en-US" dirty="0">
                          <a:latin typeface="ＭＳ Ｐ明朝" panose="02020600040205080304" pitchFamily="18" charset="-128"/>
                          <a:ea typeface="ＭＳ Ｐ明朝" panose="02020600040205080304" pitchFamily="18" charset="-128"/>
                        </a:rPr>
                        <a:t>受益対象者範囲</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貧困家庭の子どもたちを支援して</a:t>
                      </a:r>
                      <a:r>
                        <a:rPr kumimoji="1" lang="ja-JP" altLang="en-US" dirty="0" smtClean="0">
                          <a:latin typeface="ＭＳ Ｐ明朝" panose="02020600040205080304" pitchFamily="18" charset="-128"/>
                          <a:ea typeface="ＭＳ Ｐ明朝" panose="02020600040205080304" pitchFamily="18" charset="-128"/>
                        </a:rPr>
                        <a:t>いる８団体</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5"/>
                  </a:ext>
                </a:extLst>
              </a:tr>
              <a:tr h="370840">
                <a:tc>
                  <a:txBody>
                    <a:bodyPr/>
                    <a:lstStyle/>
                    <a:p>
                      <a:pPr algn="ctr"/>
                      <a:r>
                        <a:rPr kumimoji="1" lang="zh-CN" altLang="en-US" dirty="0">
                          <a:latin typeface="ＭＳ Ｐ明朝" panose="02020600040205080304" pitchFamily="18" charset="-128"/>
                          <a:ea typeface="ＭＳ Ｐ明朝" panose="02020600040205080304" pitchFamily="18" charset="-128"/>
                        </a:rPr>
                        <a:t>受益対象者人数</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a:latin typeface="ＭＳ Ｐ明朝" panose="02020600040205080304" pitchFamily="18" charset="-128"/>
                          <a:ea typeface="ＭＳ Ｐ明朝" panose="02020600040205080304" pitchFamily="18" charset="-128"/>
                        </a:rPr>
                        <a:t>調査中</a:t>
                      </a:r>
                    </a:p>
                  </a:txBody>
                  <a:tcPr/>
                </a:tc>
                <a:extLst>
                  <a:ext uri="{0D108BD9-81ED-4DB2-BD59-A6C34878D82A}">
                    <a16:rowId xmlns:a16="http://schemas.microsoft.com/office/drawing/2014/main" xmlns="" val="10006"/>
                  </a:ext>
                </a:extLst>
              </a:tr>
              <a:tr h="370840">
                <a:tc>
                  <a:txBody>
                    <a:bodyPr/>
                    <a:lstStyle/>
                    <a:p>
                      <a:pPr algn="ctr"/>
                      <a:r>
                        <a:rPr kumimoji="1" lang="zh-TW" altLang="en-US" dirty="0">
                          <a:latin typeface="ＭＳ Ｐ明朝" panose="02020600040205080304" pitchFamily="18" charset="-128"/>
                          <a:ea typeface="ＭＳ Ｐ明朝" panose="02020600040205080304" pitchFamily="18" charset="-128"/>
                        </a:rPr>
                        <a:t>事</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業</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費</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４０万円</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1600718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467544" y="1916832"/>
            <a:ext cx="8424935" cy="4209331"/>
          </a:xfrm>
        </p:spPr>
        <p:txBody>
          <a:bodyPr>
            <a:normAutofit/>
          </a:bodyPr>
          <a:lstStyle/>
          <a:p>
            <a:pPr marL="0" indent="0">
              <a:buNone/>
            </a:pPr>
            <a:r>
              <a:rPr lang="ja-JP" altLang="en-US" dirty="0"/>
              <a:t>（２）職業紹介ビデオ作成</a:t>
            </a:r>
            <a:endParaRPr lang="en-US" altLang="ja-JP" dirty="0"/>
          </a:p>
          <a:p>
            <a:pPr marL="0" indent="0">
              <a:buNone/>
            </a:pPr>
            <a:endParaRPr lang="en-US" altLang="ja-JP" dirty="0"/>
          </a:p>
        </p:txBody>
      </p:sp>
      <p:sp>
        <p:nvSpPr>
          <p:cNvPr id="3" name="タイトル 2"/>
          <p:cNvSpPr>
            <a:spLocks noGrp="1"/>
          </p:cNvSpPr>
          <p:nvPr>
            <p:ph type="title"/>
          </p:nvPr>
        </p:nvSpPr>
        <p:spPr>
          <a:xfrm>
            <a:off x="467544" y="404664"/>
            <a:ext cx="8229600" cy="1252728"/>
          </a:xfrm>
        </p:spPr>
        <p:txBody>
          <a:bodyPr>
            <a:normAutofit/>
          </a:bodyPr>
          <a:lstStyle/>
          <a:p>
            <a:pPr algn="l"/>
            <a:r>
              <a:rPr lang="zh-TW" altLang="en-US" sz="2800" dirty="0"/>
              <a:t>第１号議案	</a:t>
            </a:r>
            <a:r>
              <a:rPr lang="zh-TW" altLang="en-US" sz="2800" dirty="0" smtClean="0"/>
              <a:t>令和</a:t>
            </a:r>
            <a:r>
              <a:rPr lang="ja-JP" altLang="en-US" sz="2800" dirty="0"/>
              <a:t>６</a:t>
            </a:r>
            <a:r>
              <a:rPr lang="zh-TW" altLang="en-US" sz="2800" dirty="0" smtClean="0"/>
              <a:t>年度 </a:t>
            </a:r>
            <a:r>
              <a:rPr lang="zh-TW" altLang="en-US" sz="2800" dirty="0"/>
              <a:t>事業報告書</a:t>
            </a:r>
            <a:r>
              <a:rPr lang="zh-TW" altLang="en-US" sz="1800" dirty="0"/>
              <a:t>（抜粋）</a:t>
            </a:r>
            <a:r>
              <a:rPr lang="zh-TW" altLang="en-US" sz="2800" dirty="0"/>
              <a:t> －３</a:t>
            </a:r>
            <a:r>
              <a:rPr lang="en-US" altLang="zh-TW" sz="2800" dirty="0"/>
              <a:t/>
            </a:r>
            <a:br>
              <a:rPr lang="en-US" altLang="zh-TW" sz="2800" dirty="0"/>
            </a:br>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1063189371"/>
              </p:ext>
            </p:extLst>
          </p:nvPr>
        </p:nvGraphicFramePr>
        <p:xfrm>
          <a:off x="827584" y="2564904"/>
          <a:ext cx="7704856" cy="2966720"/>
        </p:xfrm>
        <a:graphic>
          <a:graphicData uri="http://schemas.openxmlformats.org/drawingml/2006/table">
            <a:tbl>
              <a:tblPr firstRow="1" bandRow="1">
                <a:tableStyleId>{69CF1AB2-1976-4502-BF36-3FF5EA218861}</a:tableStyleId>
              </a:tblPr>
              <a:tblGrid>
                <a:gridCol w="1800200">
                  <a:extLst>
                    <a:ext uri="{9D8B030D-6E8A-4147-A177-3AD203B41FA5}">
                      <a16:colId xmlns:a16="http://schemas.microsoft.com/office/drawing/2014/main" xmlns="" val="20000"/>
                    </a:ext>
                  </a:extLst>
                </a:gridCol>
                <a:gridCol w="5904656">
                  <a:extLst>
                    <a:ext uri="{9D8B030D-6E8A-4147-A177-3AD203B41FA5}">
                      <a16:colId xmlns:a16="http://schemas.microsoft.com/office/drawing/2014/main" xmlns="" val="20001"/>
                    </a:ext>
                  </a:extLst>
                </a:gridCol>
              </a:tblGrid>
              <a:tr h="370840">
                <a:tc>
                  <a:txBody>
                    <a:bodyPr/>
                    <a:lstStyle/>
                    <a:p>
                      <a:pPr algn="ctr"/>
                      <a:r>
                        <a:rPr kumimoji="1" lang="ja-JP" altLang="en-US" b="0" dirty="0">
                          <a:latin typeface="ＭＳ Ｐ明朝" panose="02020600040205080304" pitchFamily="18" charset="-128"/>
                          <a:ea typeface="ＭＳ Ｐ明朝" panose="02020600040205080304" pitchFamily="18" charset="-128"/>
                        </a:rPr>
                        <a:t>事　 　業 　　名</a:t>
                      </a:r>
                    </a:p>
                  </a:txBody>
                  <a:tcPr/>
                </a:tc>
                <a:tc>
                  <a:txBody>
                    <a:bodyPr/>
                    <a:lstStyle/>
                    <a:p>
                      <a:r>
                        <a:rPr kumimoji="1" lang="ja-JP" altLang="en-US" b="0" dirty="0">
                          <a:latin typeface="ＭＳ Ｐ明朝" panose="02020600040205080304" pitchFamily="18" charset="-128"/>
                          <a:ea typeface="ＭＳ Ｐ明朝" panose="02020600040205080304" pitchFamily="18" charset="-128"/>
                        </a:rPr>
                        <a:t>その他目的を達成するための必要な事業 </a:t>
                      </a:r>
                    </a:p>
                  </a:txBody>
                  <a:tcPr/>
                </a:tc>
                <a:extLst>
                  <a:ext uri="{0D108BD9-81ED-4DB2-BD59-A6C34878D82A}">
                    <a16:rowId xmlns:a16="http://schemas.microsoft.com/office/drawing/2014/main" xmlns="" val="10000"/>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事　業　内　容</a:t>
                      </a:r>
                    </a:p>
                  </a:txBody>
                  <a:tcPr/>
                </a:tc>
                <a:tc>
                  <a:txBody>
                    <a:bodyPr/>
                    <a:lstStyle/>
                    <a:p>
                      <a:r>
                        <a:rPr kumimoji="1" lang="ja-JP" altLang="en-US" dirty="0">
                          <a:latin typeface="ＭＳ Ｐ明朝" panose="02020600040205080304" pitchFamily="18" charset="-128"/>
                          <a:ea typeface="ＭＳ Ｐ明朝" panose="02020600040205080304" pitchFamily="18" charset="-128"/>
                        </a:rPr>
                        <a:t>“職業紹介ビデオ”を作成する事業</a:t>
                      </a:r>
                    </a:p>
                  </a:txBody>
                  <a:tcPr/>
                </a:tc>
                <a:extLst>
                  <a:ext uri="{0D108BD9-81ED-4DB2-BD59-A6C34878D82A}">
                    <a16:rowId xmlns:a16="http://schemas.microsoft.com/office/drawing/2014/main" xmlns="" val="10001"/>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日　　　　　　時</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令和６年４月～令和７年３月</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2"/>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場　　　　　　所</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都内・外</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3"/>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従 事 者 人 数</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１０人</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4"/>
                  </a:ext>
                </a:extLst>
              </a:tr>
              <a:tr h="370840">
                <a:tc>
                  <a:txBody>
                    <a:bodyPr/>
                    <a:lstStyle/>
                    <a:p>
                      <a:pPr algn="ctr"/>
                      <a:r>
                        <a:rPr kumimoji="1" lang="zh-TW" altLang="en-US" dirty="0">
                          <a:latin typeface="ＭＳ Ｐ明朝" panose="02020600040205080304" pitchFamily="18" charset="-128"/>
                          <a:ea typeface="ＭＳ Ｐ明朝" panose="02020600040205080304" pitchFamily="18" charset="-128"/>
                        </a:rPr>
                        <a:t>受益対象者範囲</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zh-TW" altLang="en-US" dirty="0" smtClean="0">
                          <a:latin typeface="ＭＳ Ｐ明朝" panose="02020600040205080304" pitchFamily="18" charset="-128"/>
                          <a:ea typeface="ＭＳ Ｐ明朝" panose="02020600040205080304" pitchFamily="18" charset="-128"/>
                        </a:rPr>
                        <a:t>児童養護施設、自立支援</a:t>
                      </a:r>
                      <a:r>
                        <a:rPr kumimoji="1" lang="zh-TW" altLang="en-US" dirty="0" smtClean="0">
                          <a:latin typeface="ＭＳ Ｐ明朝" panose="02020600040205080304" pitchFamily="18" charset="-128"/>
                          <a:ea typeface="ＭＳ Ｐ明朝" panose="02020600040205080304" pitchFamily="18" charset="-128"/>
                        </a:rPr>
                        <a:t>団体</a:t>
                      </a:r>
                      <a:r>
                        <a:rPr kumimoji="1" lang="ja-JP" altLang="en-US" dirty="0" smtClean="0">
                          <a:latin typeface="ＭＳ Ｐ明朝" panose="02020600040205080304" pitchFamily="18" charset="-128"/>
                          <a:ea typeface="ＭＳ Ｐ明朝" panose="02020600040205080304" pitchFamily="18" charset="-128"/>
                        </a:rPr>
                        <a:t>など８ヶ所</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5"/>
                  </a:ext>
                </a:extLst>
              </a:tr>
              <a:tr h="370840">
                <a:tc>
                  <a:txBody>
                    <a:bodyPr/>
                    <a:lstStyle/>
                    <a:p>
                      <a:pPr algn="ctr"/>
                      <a:r>
                        <a:rPr kumimoji="1" lang="zh-CN" altLang="en-US" dirty="0">
                          <a:latin typeface="ＭＳ Ｐ明朝" panose="02020600040205080304" pitchFamily="18" charset="-128"/>
                          <a:ea typeface="ＭＳ Ｐ明朝" panose="02020600040205080304" pitchFamily="18" charset="-128"/>
                        </a:rPr>
                        <a:t>受益対象者人数</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調査中（無料塾、フードバンク、児童養護施設利用者）</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6"/>
                  </a:ext>
                </a:extLst>
              </a:tr>
              <a:tr h="370840">
                <a:tc>
                  <a:txBody>
                    <a:bodyPr/>
                    <a:lstStyle/>
                    <a:p>
                      <a:pPr algn="ctr"/>
                      <a:r>
                        <a:rPr kumimoji="1" lang="zh-TW" altLang="en-US" dirty="0">
                          <a:latin typeface="ＭＳ Ｐ明朝" panose="02020600040205080304" pitchFamily="18" charset="-128"/>
                          <a:ea typeface="ＭＳ Ｐ明朝" panose="02020600040205080304" pitchFamily="18" charset="-128"/>
                        </a:rPr>
                        <a:t>事</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業</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費</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２２万円</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2560989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467544" y="1916832"/>
            <a:ext cx="8424935" cy="4209331"/>
          </a:xfrm>
        </p:spPr>
        <p:txBody>
          <a:bodyPr>
            <a:normAutofit/>
          </a:bodyPr>
          <a:lstStyle/>
          <a:p>
            <a:pPr marL="0" indent="0">
              <a:buNone/>
            </a:pPr>
            <a:r>
              <a:rPr lang="ja-JP" altLang="en-US" dirty="0" smtClean="0"/>
              <a:t>（３）家電提供事業</a:t>
            </a:r>
            <a:endParaRPr lang="en-US" altLang="ja-JP" dirty="0"/>
          </a:p>
          <a:p>
            <a:pPr marL="0" indent="0">
              <a:buNone/>
            </a:pPr>
            <a:endParaRPr lang="en-US" altLang="ja-JP" dirty="0"/>
          </a:p>
        </p:txBody>
      </p:sp>
      <p:sp>
        <p:nvSpPr>
          <p:cNvPr id="3" name="タイトル 2"/>
          <p:cNvSpPr>
            <a:spLocks noGrp="1"/>
          </p:cNvSpPr>
          <p:nvPr>
            <p:ph type="title"/>
          </p:nvPr>
        </p:nvSpPr>
        <p:spPr>
          <a:xfrm>
            <a:off x="467544" y="404664"/>
            <a:ext cx="8229600" cy="1252728"/>
          </a:xfrm>
        </p:spPr>
        <p:txBody>
          <a:bodyPr>
            <a:normAutofit/>
          </a:bodyPr>
          <a:lstStyle/>
          <a:p>
            <a:pPr algn="l"/>
            <a:r>
              <a:rPr lang="zh-TW" altLang="en-US" sz="2800" dirty="0"/>
              <a:t>第１号議案	</a:t>
            </a:r>
            <a:r>
              <a:rPr lang="zh-TW" altLang="en-US" sz="2800" dirty="0" smtClean="0"/>
              <a:t>令和</a:t>
            </a:r>
            <a:r>
              <a:rPr lang="ja-JP" altLang="en-US" sz="2800" dirty="0"/>
              <a:t>６</a:t>
            </a:r>
            <a:r>
              <a:rPr lang="zh-TW" altLang="en-US" sz="2800" dirty="0" smtClean="0"/>
              <a:t>年度 </a:t>
            </a:r>
            <a:r>
              <a:rPr lang="zh-TW" altLang="en-US" sz="2800" dirty="0"/>
              <a:t>事業報告書</a:t>
            </a:r>
            <a:r>
              <a:rPr lang="zh-TW" altLang="en-US" sz="1800" dirty="0"/>
              <a:t>（抜粋）</a:t>
            </a:r>
            <a:r>
              <a:rPr lang="zh-TW" altLang="en-US" sz="2800" dirty="0"/>
              <a:t> </a:t>
            </a:r>
            <a:r>
              <a:rPr lang="zh-TW" altLang="en-US" sz="2800" dirty="0" smtClean="0"/>
              <a:t>－</a:t>
            </a:r>
            <a:r>
              <a:rPr lang="ja-JP" altLang="en-US" sz="2800" dirty="0" smtClean="0"/>
              <a:t>４</a:t>
            </a:r>
            <a:r>
              <a:rPr lang="en-US" altLang="zh-TW" sz="2800" dirty="0"/>
              <a:t/>
            </a:r>
            <a:br>
              <a:rPr lang="en-US" altLang="zh-TW" sz="2800" dirty="0"/>
            </a:br>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3948351909"/>
              </p:ext>
            </p:extLst>
          </p:nvPr>
        </p:nvGraphicFramePr>
        <p:xfrm>
          <a:off x="827584" y="2564904"/>
          <a:ext cx="7704856" cy="3235960"/>
        </p:xfrm>
        <a:graphic>
          <a:graphicData uri="http://schemas.openxmlformats.org/drawingml/2006/table">
            <a:tbl>
              <a:tblPr firstRow="1" bandRow="1">
                <a:tableStyleId>{69CF1AB2-1976-4502-BF36-3FF5EA218861}</a:tableStyleId>
              </a:tblPr>
              <a:tblGrid>
                <a:gridCol w="1800200">
                  <a:extLst>
                    <a:ext uri="{9D8B030D-6E8A-4147-A177-3AD203B41FA5}">
                      <a16:colId xmlns:a16="http://schemas.microsoft.com/office/drawing/2014/main" xmlns="" val="20000"/>
                    </a:ext>
                  </a:extLst>
                </a:gridCol>
                <a:gridCol w="5904656">
                  <a:extLst>
                    <a:ext uri="{9D8B030D-6E8A-4147-A177-3AD203B41FA5}">
                      <a16:colId xmlns:a16="http://schemas.microsoft.com/office/drawing/2014/main" xmlns="" val="20001"/>
                    </a:ext>
                  </a:extLst>
                </a:gridCol>
              </a:tblGrid>
              <a:tr h="370840">
                <a:tc>
                  <a:txBody>
                    <a:bodyPr/>
                    <a:lstStyle/>
                    <a:p>
                      <a:pPr algn="ctr"/>
                      <a:r>
                        <a:rPr kumimoji="1" lang="ja-JP" altLang="en-US" b="0" dirty="0">
                          <a:latin typeface="ＭＳ Ｐ明朝" panose="02020600040205080304" pitchFamily="18" charset="-128"/>
                          <a:ea typeface="ＭＳ Ｐ明朝" panose="02020600040205080304" pitchFamily="18" charset="-128"/>
                        </a:rPr>
                        <a:t>事　 　業 　　名</a:t>
                      </a:r>
                    </a:p>
                  </a:txBody>
                  <a:tcPr/>
                </a:tc>
                <a:tc>
                  <a:txBody>
                    <a:bodyPr/>
                    <a:lstStyle/>
                    <a:p>
                      <a:r>
                        <a:rPr kumimoji="1" lang="ja-JP" altLang="en-US" b="0" dirty="0">
                          <a:latin typeface="ＭＳ Ｐ明朝" panose="02020600040205080304" pitchFamily="18" charset="-128"/>
                          <a:ea typeface="ＭＳ Ｐ明朝" panose="02020600040205080304" pitchFamily="18" charset="-128"/>
                        </a:rPr>
                        <a:t>その他目的を達成するための必要な事業 </a:t>
                      </a:r>
                    </a:p>
                  </a:txBody>
                  <a:tcPr/>
                </a:tc>
                <a:extLst>
                  <a:ext uri="{0D108BD9-81ED-4DB2-BD59-A6C34878D82A}">
                    <a16:rowId xmlns:a16="http://schemas.microsoft.com/office/drawing/2014/main" xmlns="" val="10000"/>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事　業　内　容</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経済的に困難な家庭とその子どもたちを支援している</a:t>
                      </a:r>
                      <a:endParaRPr kumimoji="1" lang="en-US" altLang="ja-JP" dirty="0" smtClean="0">
                        <a:latin typeface="ＭＳ Ｐ明朝" panose="02020600040205080304" pitchFamily="18" charset="-128"/>
                        <a:ea typeface="ＭＳ Ｐ明朝" panose="02020600040205080304" pitchFamily="18" charset="-128"/>
                      </a:endParaRPr>
                    </a:p>
                    <a:p>
                      <a:r>
                        <a:rPr kumimoji="1" lang="ja-JP" altLang="en-US" dirty="0" smtClean="0">
                          <a:latin typeface="ＭＳ Ｐ明朝" panose="02020600040205080304" pitchFamily="18" charset="-128"/>
                          <a:ea typeface="ＭＳ Ｐ明朝" panose="02020600040205080304" pitchFamily="18" charset="-128"/>
                        </a:rPr>
                        <a:t>団体へリユース家電提供</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1"/>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日　　　　　　時</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令和７年３月</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2"/>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場　　　　　　所</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東京都八王子市</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3"/>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従 事 者 人 数</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５人</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4"/>
                  </a:ext>
                </a:extLst>
              </a:tr>
              <a:tr h="370840">
                <a:tc>
                  <a:txBody>
                    <a:bodyPr/>
                    <a:lstStyle/>
                    <a:p>
                      <a:pPr algn="ctr"/>
                      <a:r>
                        <a:rPr kumimoji="1" lang="zh-TW" altLang="en-US" dirty="0">
                          <a:latin typeface="ＭＳ Ｐ明朝" panose="02020600040205080304" pitchFamily="18" charset="-128"/>
                          <a:ea typeface="ＭＳ Ｐ明朝" panose="02020600040205080304" pitchFamily="18" charset="-128"/>
                        </a:rPr>
                        <a:t>受益対象者範囲</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児童養護施設を巣立つ</a:t>
                      </a:r>
                      <a:r>
                        <a:rPr kumimoji="1" lang="ja-JP" altLang="en-US" dirty="0" smtClean="0">
                          <a:latin typeface="ＭＳ Ｐ明朝" panose="02020600040205080304" pitchFamily="18" charset="-128"/>
                          <a:ea typeface="ＭＳ Ｐ明朝" panose="02020600040205080304" pitchFamily="18" charset="-128"/>
                        </a:rPr>
                        <a:t>者３名</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5"/>
                  </a:ext>
                </a:extLst>
              </a:tr>
              <a:tr h="370840">
                <a:tc>
                  <a:txBody>
                    <a:bodyPr/>
                    <a:lstStyle/>
                    <a:p>
                      <a:pPr algn="ctr"/>
                      <a:r>
                        <a:rPr kumimoji="1" lang="zh-CN" altLang="en-US" dirty="0">
                          <a:latin typeface="ＭＳ Ｐ明朝" panose="02020600040205080304" pitchFamily="18" charset="-128"/>
                          <a:ea typeface="ＭＳ Ｐ明朝" panose="02020600040205080304" pitchFamily="18" charset="-128"/>
                        </a:rPr>
                        <a:t>受益対象者人数</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３人</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6"/>
                  </a:ext>
                </a:extLst>
              </a:tr>
              <a:tr h="370840">
                <a:tc>
                  <a:txBody>
                    <a:bodyPr/>
                    <a:lstStyle/>
                    <a:p>
                      <a:pPr algn="ctr"/>
                      <a:r>
                        <a:rPr kumimoji="1" lang="zh-TW" altLang="en-US" dirty="0">
                          <a:latin typeface="ＭＳ Ｐ明朝" panose="02020600040205080304" pitchFamily="18" charset="-128"/>
                          <a:ea typeface="ＭＳ Ｐ明朝" panose="02020600040205080304" pitchFamily="18" charset="-128"/>
                        </a:rPr>
                        <a:t>事</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業</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費</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７万円</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574453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467544" y="1916832"/>
            <a:ext cx="8424935" cy="4209331"/>
          </a:xfrm>
        </p:spPr>
        <p:txBody>
          <a:bodyPr>
            <a:normAutofit/>
          </a:bodyPr>
          <a:lstStyle/>
          <a:p>
            <a:pPr marL="0" indent="0">
              <a:buNone/>
            </a:pPr>
            <a:r>
              <a:rPr lang="ja-JP" altLang="en-US" dirty="0" smtClean="0"/>
              <a:t>（４）総会、講演会</a:t>
            </a:r>
            <a:endParaRPr lang="en-US" altLang="ja-JP" dirty="0"/>
          </a:p>
          <a:p>
            <a:pPr marL="0" indent="0">
              <a:buNone/>
            </a:pPr>
            <a:endParaRPr lang="en-US" altLang="ja-JP" dirty="0"/>
          </a:p>
        </p:txBody>
      </p:sp>
      <p:sp>
        <p:nvSpPr>
          <p:cNvPr id="3" name="タイトル 2"/>
          <p:cNvSpPr>
            <a:spLocks noGrp="1"/>
          </p:cNvSpPr>
          <p:nvPr>
            <p:ph type="title"/>
          </p:nvPr>
        </p:nvSpPr>
        <p:spPr>
          <a:xfrm>
            <a:off x="467544" y="404664"/>
            <a:ext cx="8229600" cy="1252728"/>
          </a:xfrm>
        </p:spPr>
        <p:txBody>
          <a:bodyPr>
            <a:normAutofit/>
          </a:bodyPr>
          <a:lstStyle/>
          <a:p>
            <a:pPr algn="l"/>
            <a:r>
              <a:rPr lang="zh-TW" altLang="en-US" sz="2800" dirty="0"/>
              <a:t>第１号議案	</a:t>
            </a:r>
            <a:r>
              <a:rPr lang="zh-TW" altLang="en-US" sz="2800" dirty="0" smtClean="0"/>
              <a:t>令和</a:t>
            </a:r>
            <a:r>
              <a:rPr lang="ja-JP" altLang="en-US" sz="2800" dirty="0"/>
              <a:t>６</a:t>
            </a:r>
            <a:r>
              <a:rPr lang="zh-TW" altLang="en-US" sz="2800" dirty="0" smtClean="0"/>
              <a:t>年度 </a:t>
            </a:r>
            <a:r>
              <a:rPr lang="zh-TW" altLang="en-US" sz="2800" dirty="0"/>
              <a:t>事業報告書</a:t>
            </a:r>
            <a:r>
              <a:rPr lang="zh-TW" altLang="en-US" sz="1800" dirty="0"/>
              <a:t>（抜粋）</a:t>
            </a:r>
            <a:r>
              <a:rPr lang="zh-TW" altLang="en-US" sz="2800" dirty="0"/>
              <a:t> </a:t>
            </a:r>
            <a:r>
              <a:rPr lang="zh-TW" altLang="en-US" sz="2800" dirty="0" smtClean="0"/>
              <a:t>－</a:t>
            </a:r>
            <a:r>
              <a:rPr lang="ja-JP" altLang="en-US" sz="2800" dirty="0" smtClean="0"/>
              <a:t>５</a:t>
            </a:r>
            <a:r>
              <a:rPr lang="en-US" altLang="zh-TW" sz="2800" dirty="0"/>
              <a:t/>
            </a:r>
            <a:br>
              <a:rPr lang="en-US" altLang="zh-TW" sz="2800" dirty="0"/>
            </a:br>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3405287112"/>
              </p:ext>
            </p:extLst>
          </p:nvPr>
        </p:nvGraphicFramePr>
        <p:xfrm>
          <a:off x="827584" y="2564904"/>
          <a:ext cx="7704856" cy="2966720"/>
        </p:xfrm>
        <a:graphic>
          <a:graphicData uri="http://schemas.openxmlformats.org/drawingml/2006/table">
            <a:tbl>
              <a:tblPr firstRow="1" bandRow="1">
                <a:tableStyleId>{69CF1AB2-1976-4502-BF36-3FF5EA218861}</a:tableStyleId>
              </a:tblPr>
              <a:tblGrid>
                <a:gridCol w="1800200">
                  <a:extLst>
                    <a:ext uri="{9D8B030D-6E8A-4147-A177-3AD203B41FA5}">
                      <a16:colId xmlns:a16="http://schemas.microsoft.com/office/drawing/2014/main" xmlns="" val="20000"/>
                    </a:ext>
                  </a:extLst>
                </a:gridCol>
                <a:gridCol w="5904656">
                  <a:extLst>
                    <a:ext uri="{9D8B030D-6E8A-4147-A177-3AD203B41FA5}">
                      <a16:colId xmlns:a16="http://schemas.microsoft.com/office/drawing/2014/main" xmlns="" val="20001"/>
                    </a:ext>
                  </a:extLst>
                </a:gridCol>
              </a:tblGrid>
              <a:tr h="370840">
                <a:tc>
                  <a:txBody>
                    <a:bodyPr/>
                    <a:lstStyle/>
                    <a:p>
                      <a:pPr algn="ctr"/>
                      <a:r>
                        <a:rPr kumimoji="1" lang="ja-JP" altLang="en-US" b="0" dirty="0">
                          <a:latin typeface="ＭＳ Ｐ明朝" panose="02020600040205080304" pitchFamily="18" charset="-128"/>
                          <a:ea typeface="ＭＳ Ｐ明朝" panose="02020600040205080304" pitchFamily="18" charset="-128"/>
                        </a:rPr>
                        <a:t>事　 　業 　　名</a:t>
                      </a:r>
                    </a:p>
                  </a:txBody>
                  <a:tcPr/>
                </a:tc>
                <a:tc>
                  <a:txBody>
                    <a:bodyPr/>
                    <a:lstStyle/>
                    <a:p>
                      <a:r>
                        <a:rPr kumimoji="1" lang="ja-JP" altLang="en-US" b="0" dirty="0">
                          <a:latin typeface="ＭＳ Ｐ明朝" panose="02020600040205080304" pitchFamily="18" charset="-128"/>
                          <a:ea typeface="ＭＳ Ｐ明朝" panose="02020600040205080304" pitchFamily="18" charset="-128"/>
                        </a:rPr>
                        <a:t>その他目的を達成するための必要な事業 </a:t>
                      </a:r>
                    </a:p>
                  </a:txBody>
                  <a:tcPr/>
                </a:tc>
                <a:extLst>
                  <a:ext uri="{0D108BD9-81ED-4DB2-BD59-A6C34878D82A}">
                    <a16:rowId xmlns:a16="http://schemas.microsoft.com/office/drawing/2014/main" xmlns="" val="10000"/>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事　業　内　容</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２０２４</a:t>
                      </a:r>
                      <a:r>
                        <a:rPr kumimoji="1" lang="zh-CN" altLang="en-US" dirty="0" smtClean="0">
                          <a:latin typeface="ＭＳ Ｐ明朝" panose="02020600040205080304" pitchFamily="18" charset="-128"/>
                          <a:ea typeface="ＭＳ Ｐ明朝" panose="02020600040205080304" pitchFamily="18" charset="-128"/>
                        </a:rPr>
                        <a:t>年度総会、講演会</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1"/>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日　　　　　　時</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令和７年６月</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2"/>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場　　　　　　所</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東京都渋谷区</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3"/>
                  </a:ext>
                </a:extLst>
              </a:tr>
              <a:tr h="370840">
                <a:tc>
                  <a:txBody>
                    <a:bodyPr/>
                    <a:lstStyle/>
                    <a:p>
                      <a:pPr algn="ctr"/>
                      <a:r>
                        <a:rPr kumimoji="1" lang="ja-JP" altLang="en-US" dirty="0">
                          <a:latin typeface="ＭＳ Ｐ明朝" panose="02020600040205080304" pitchFamily="18" charset="-128"/>
                          <a:ea typeface="ＭＳ Ｐ明朝" panose="02020600040205080304" pitchFamily="18" charset="-128"/>
                        </a:rPr>
                        <a:t>従 事 者 人 数</a:t>
                      </a: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１０人</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4"/>
                  </a:ext>
                </a:extLst>
              </a:tr>
              <a:tr h="370840">
                <a:tc>
                  <a:txBody>
                    <a:bodyPr/>
                    <a:lstStyle/>
                    <a:p>
                      <a:pPr algn="ctr"/>
                      <a:r>
                        <a:rPr kumimoji="1" lang="zh-TW" altLang="en-US" dirty="0">
                          <a:latin typeface="ＭＳ Ｐ明朝" panose="02020600040205080304" pitchFamily="18" charset="-128"/>
                          <a:ea typeface="ＭＳ Ｐ明朝" panose="02020600040205080304" pitchFamily="18" charset="-128"/>
                        </a:rPr>
                        <a:t>受益対象者範囲</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子どもたちを支援する団体関係者</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5"/>
                  </a:ext>
                </a:extLst>
              </a:tr>
              <a:tr h="370840">
                <a:tc>
                  <a:txBody>
                    <a:bodyPr/>
                    <a:lstStyle/>
                    <a:p>
                      <a:pPr algn="ctr"/>
                      <a:r>
                        <a:rPr kumimoji="1" lang="zh-CN" altLang="en-US" dirty="0">
                          <a:latin typeface="ＭＳ Ｐ明朝" panose="02020600040205080304" pitchFamily="18" charset="-128"/>
                          <a:ea typeface="ＭＳ Ｐ明朝" panose="02020600040205080304" pitchFamily="18" charset="-128"/>
                        </a:rPr>
                        <a:t>受益対象者人数</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４０人</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6"/>
                  </a:ext>
                </a:extLst>
              </a:tr>
              <a:tr h="370840">
                <a:tc>
                  <a:txBody>
                    <a:bodyPr/>
                    <a:lstStyle/>
                    <a:p>
                      <a:pPr algn="ctr"/>
                      <a:r>
                        <a:rPr kumimoji="1" lang="zh-TW" altLang="en-US" dirty="0">
                          <a:latin typeface="ＭＳ Ｐ明朝" panose="02020600040205080304" pitchFamily="18" charset="-128"/>
                          <a:ea typeface="ＭＳ Ｐ明朝" panose="02020600040205080304" pitchFamily="18" charset="-128"/>
                        </a:rPr>
                        <a:t>事</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業</a:t>
                      </a:r>
                      <a:r>
                        <a:rPr kumimoji="1" lang="ja-JP" altLang="en-US" dirty="0">
                          <a:latin typeface="ＭＳ Ｐ明朝" panose="02020600040205080304" pitchFamily="18" charset="-128"/>
                          <a:ea typeface="ＭＳ Ｐ明朝" panose="02020600040205080304" pitchFamily="18" charset="-128"/>
                        </a:rPr>
                        <a:t>　　 </a:t>
                      </a:r>
                      <a:r>
                        <a:rPr kumimoji="1" lang="zh-TW" altLang="en-US" dirty="0">
                          <a:latin typeface="ＭＳ Ｐ明朝" panose="02020600040205080304" pitchFamily="18" charset="-128"/>
                          <a:ea typeface="ＭＳ Ｐ明朝" panose="02020600040205080304" pitchFamily="18" charset="-128"/>
                        </a:rPr>
                        <a:t>費</a:t>
                      </a:r>
                      <a:endParaRPr kumimoji="1" lang="ja-JP" altLang="en-US" dirty="0">
                        <a:latin typeface="ＭＳ Ｐ明朝" panose="02020600040205080304" pitchFamily="18" charset="-128"/>
                        <a:ea typeface="ＭＳ Ｐ明朝" panose="02020600040205080304" pitchFamily="18" charset="-128"/>
                      </a:endParaRPr>
                    </a:p>
                  </a:txBody>
                  <a:tcPr/>
                </a:tc>
                <a:tc>
                  <a:txBody>
                    <a:bodyPr/>
                    <a:lstStyle/>
                    <a:p>
                      <a:r>
                        <a:rPr kumimoji="1" lang="ja-JP" altLang="en-US" dirty="0" smtClean="0">
                          <a:latin typeface="ＭＳ Ｐ明朝" panose="02020600040205080304" pitchFamily="18" charset="-128"/>
                          <a:ea typeface="ＭＳ Ｐ明朝" panose="02020600040205080304" pitchFamily="18" charset="-128"/>
                        </a:rPr>
                        <a:t>３４万９０００円</a:t>
                      </a:r>
                      <a:endParaRPr kumimoji="1" lang="ja-JP" altLang="en-US" dirty="0">
                        <a:latin typeface="ＭＳ Ｐ明朝" panose="02020600040205080304" pitchFamily="18" charset="-128"/>
                        <a:ea typeface="ＭＳ Ｐ明朝" panose="02020600040205080304" pitchFamily="18" charset="-128"/>
                      </a:endParaRPr>
                    </a:p>
                  </a:txBody>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162865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ウェーブ">
  <a:themeElements>
    <a:clrScheme name="ウェーブ">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ウェーブ">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ェーブ">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701</TotalTime>
  <Words>1122</Words>
  <Application>Microsoft Office PowerPoint</Application>
  <PresentationFormat>画面に合わせる (4:3)</PresentationFormat>
  <Paragraphs>490</Paragraphs>
  <Slides>28</Slides>
  <Notes>0</Notes>
  <HiddenSlides>0</HiddenSlides>
  <MMClips>0</MMClips>
  <ScaleCrop>false</ScaleCrop>
  <HeadingPairs>
    <vt:vector size="4" baseType="variant">
      <vt:variant>
        <vt:lpstr>テーマ</vt:lpstr>
      </vt:variant>
      <vt:variant>
        <vt:i4>1</vt:i4>
      </vt:variant>
      <vt:variant>
        <vt:lpstr>スライド タイトル</vt:lpstr>
      </vt:variant>
      <vt:variant>
        <vt:i4>28</vt:i4>
      </vt:variant>
    </vt:vector>
  </HeadingPairs>
  <TitlesOfParts>
    <vt:vector size="29" baseType="lpstr">
      <vt:lpstr>ウェーブ</vt:lpstr>
      <vt:lpstr>２０２５年６月２６日 於　佐藤総合法律事務所 ７階会議室</vt:lpstr>
      <vt:lpstr>         ◎第１部　１７：４５～１８：１５ 子どもへの学習支援基金２０２３年度定期総会  ◎第２部　１８：１５～２０：１０ 講演会 （１）「無料塾の必要性～八王子つばめ塾の実践～」 　　　　認定ＮＰＯ法人八王子つばめ塾 　　　　　　　　　　　　　　　　　理事長　　小宮位之 様 （２）「今の私の思い」 　　　　社会福祉法人お告げのフランシスコ姉妹会 　　　　　　　　　　　　　　　　　理　事　　釘宮禮子 様    </vt:lpstr>
      <vt:lpstr>特定非営利活動法人 子どもへの学習支援基金 ２０２４年度定期総会</vt:lpstr>
      <vt:lpstr>議案書</vt:lpstr>
      <vt:lpstr>第１号議案  令和６年度 事業報告書（抜粋）</vt:lpstr>
      <vt:lpstr>第１号議案 令和６年度 事業報告書（抜粋） －２ 　２　事業の実施に関する事項</vt:lpstr>
      <vt:lpstr>第１号議案 令和６年度 事業報告書（抜粋） －３ </vt:lpstr>
      <vt:lpstr>第１号議案 令和６年度 事業報告書（抜粋） －４ </vt:lpstr>
      <vt:lpstr>第１号議案 令和６年度 事業報告書（抜粋） －５ </vt:lpstr>
      <vt:lpstr>第２号議案－２  令和６年度活動計算書（抜粋）令７.３.３１まで</vt:lpstr>
      <vt:lpstr>第２号議案－２ 令和６年度活動計算書（抜粋）－２ </vt:lpstr>
      <vt:lpstr>第２号議案－２ 令和６年度活動計算書（抜粋）－３</vt:lpstr>
      <vt:lpstr>第２号議案－３ 　　　　　　令和６年度貸借対照表（抜粋）令７.３.３１現在</vt:lpstr>
      <vt:lpstr>第２号議案－４  令和６年度財産目録（抜粋）　令７.３.３１現在</vt:lpstr>
      <vt:lpstr>第２号議案－５ 　　監査報告書</vt:lpstr>
      <vt:lpstr>第３号議案  令和７年度事業計画書（案）（抜粋）</vt:lpstr>
      <vt:lpstr>第３号議案　令和７年度事業計画書（案） （抜粋）－ ２ 　２　事業の実施に関する事項</vt:lpstr>
      <vt:lpstr>第３号議案　令和７年度事業計画書（案） （抜粋）－３  　２　事業の実施に関する事項</vt:lpstr>
      <vt:lpstr>第３号議案　令和７年度事業計画書（案） （抜粋）－４  　２　事業の実施に関する事項</vt:lpstr>
      <vt:lpstr>第３号議案　令和７年度事業計画書（案） （抜粋）－４  　２　事業の実施に関する事項</vt:lpstr>
      <vt:lpstr>第３号議案　令和７年度事業計画書（案） （抜粋）－４  　２　事業の実施に関する事項</vt:lpstr>
      <vt:lpstr>第３号議案　令和７年度事業計画書（案） （抜粋）－４  　２　事業の実施に関する事項</vt:lpstr>
      <vt:lpstr>第４号議案  令和７年度　収支予算書（案）（抜粋）</vt:lpstr>
      <vt:lpstr>第４号議案　令和７年度　収支予算書（案）（抜粋）－２  </vt:lpstr>
      <vt:lpstr>第４号議案　令和７年度　収支予算書（案）（抜粋）－３  </vt:lpstr>
      <vt:lpstr>第４号議案　令和７年度　収支予算書（案）（抜粋）－４</vt:lpstr>
      <vt:lpstr>第５号議案  　　　役員選任資料（抜粋）</vt:lpstr>
      <vt:lpstr>◎第２部　 １８：１５～２０：１０ 　 講演会 （１）「無料塾の必要性～八王子つばめ塾の実践～」 　　　　認定ＮＰＯ法人八王子つばめ塾 　　　　　　　　　　　　　　　理事長　　小宮位之 様 （２）「今の私の思い」 　　　　社会福祉法人お告げのフランシスコ姉妹会 　　　　　　　　　　　　　　　理　事　　釘宮禮子 様     意見交換会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特定非営利活動法人 子どものための学習支援基金 ２０２１年度定期総会</dc:title>
  <dc:creator>多摩総合２</dc:creator>
  <cp:lastModifiedBy>多摩総合２</cp:lastModifiedBy>
  <cp:revision>81</cp:revision>
  <cp:lastPrinted>2025-06-24T07:54:42Z</cp:lastPrinted>
  <dcterms:created xsi:type="dcterms:W3CDTF">2022-05-31T01:57:08Z</dcterms:created>
  <dcterms:modified xsi:type="dcterms:W3CDTF">2025-06-24T07:54:48Z</dcterms:modified>
</cp:coreProperties>
</file>